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73" r:id="rId11"/>
    <p:sldId id="267" r:id="rId12"/>
    <p:sldId id="268" r:id="rId13"/>
    <p:sldId id="269" r:id="rId14"/>
    <p:sldId id="270" r:id="rId15"/>
    <p:sldId id="271" r:id="rId16"/>
    <p:sldId id="272" r:id="rId17"/>
  </p:sldIdLst>
  <p:sldSz cx="10160000" cy="7620000"/>
  <p:notesSz cx="10160000" cy="7620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10" d="100"/>
          <a:sy n="110" d="100"/>
        </p:scale>
        <p:origin x="-1176" y="-96"/>
      </p:cViewPr>
      <p:guideLst>
        <p:guide orient="horz" pos="412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02138" cy="381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54688" y="0"/>
            <a:ext cx="4403725" cy="381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0A793-45EE-4212-998A-AE78AAD65AFA}" type="datetimeFigureOut">
              <a:rPr lang="de-DE" smtClean="0"/>
              <a:t>05.05.2015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175000" y="571500"/>
            <a:ext cx="3810000" cy="2857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16000" y="3619500"/>
            <a:ext cx="8128000" cy="3429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7237413"/>
            <a:ext cx="4402138" cy="381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54688" y="7237413"/>
            <a:ext cx="4403725" cy="381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3DE0-0A03-46E9-A53D-09B7EB336A3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816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/>
          <p:cNvSpPr/>
          <p:nvPr userDrawn="1"/>
        </p:nvSpPr>
        <p:spPr>
          <a:xfrm>
            <a:off x="1079987" y="848994"/>
            <a:ext cx="8730615" cy="0"/>
          </a:xfrm>
          <a:custGeom>
            <a:avLst/>
            <a:gdLst/>
            <a:ahLst/>
            <a:cxnLst/>
            <a:rect l="l" t="t" r="r" b="b"/>
            <a:pathLst>
              <a:path w="8730615">
                <a:moveTo>
                  <a:pt x="0" y="0"/>
                </a:moveTo>
                <a:lnTo>
                  <a:pt x="8730005" y="0"/>
                </a:lnTo>
              </a:path>
            </a:pathLst>
          </a:custGeom>
          <a:ln w="25400">
            <a:solidFill>
              <a:srgbClr val="004A99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bk object 17"/>
          <p:cNvSpPr/>
          <p:nvPr userDrawn="1"/>
        </p:nvSpPr>
        <p:spPr>
          <a:xfrm>
            <a:off x="620986" y="7122700"/>
            <a:ext cx="9171305" cy="0"/>
          </a:xfrm>
          <a:custGeom>
            <a:avLst/>
            <a:gdLst/>
            <a:ahLst/>
            <a:cxnLst/>
            <a:rect l="l" t="t" r="r" b="b"/>
            <a:pathLst>
              <a:path w="9171305">
                <a:moveTo>
                  <a:pt x="0" y="0"/>
                </a:moveTo>
                <a:lnTo>
                  <a:pt x="9171000" y="0"/>
                </a:lnTo>
              </a:path>
            </a:pathLst>
          </a:custGeom>
          <a:ln w="25400">
            <a:solidFill>
              <a:srgbClr val="004A99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4"/>
          <p:cNvSpPr txBox="1"/>
          <p:nvPr userDrawn="1"/>
        </p:nvSpPr>
        <p:spPr>
          <a:xfrm>
            <a:off x="217215" y="4464057"/>
            <a:ext cx="103505" cy="26644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Herausgegebe</a:t>
            </a:r>
            <a:r>
              <a:rPr sz="600" dirty="0">
                <a:latin typeface="Arial"/>
                <a:cs typeface="Arial"/>
              </a:rPr>
              <a:t>n von</a:t>
            </a:r>
            <a:r>
              <a:rPr sz="600" spc="-5" dirty="0">
                <a:latin typeface="Arial"/>
                <a:cs typeface="Arial"/>
              </a:rPr>
              <a:t> de</a:t>
            </a:r>
            <a:r>
              <a:rPr sz="600" dirty="0">
                <a:latin typeface="Arial"/>
                <a:cs typeface="Arial"/>
              </a:rPr>
              <a:t>r Staatlichen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Feuerwehrschule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Würzburg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– </a:t>
            </a:r>
            <a:r>
              <a:rPr sz="600" spc="-35" dirty="0">
                <a:latin typeface="Arial"/>
                <a:cs typeface="Arial"/>
              </a:rPr>
              <a:t>V</a:t>
            </a:r>
            <a:r>
              <a:rPr sz="600" spc="-5" dirty="0">
                <a:latin typeface="Arial"/>
                <a:cs typeface="Arial"/>
              </a:rPr>
              <a:t>ersio</a:t>
            </a:r>
            <a:r>
              <a:rPr sz="600" dirty="0">
                <a:latin typeface="Arial"/>
                <a:cs typeface="Arial"/>
              </a:rPr>
              <a:t>n 1.1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5"/>
          <p:cNvSpPr/>
          <p:nvPr userDrawn="1"/>
        </p:nvSpPr>
        <p:spPr>
          <a:xfrm>
            <a:off x="433384" y="304800"/>
            <a:ext cx="576646" cy="7519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273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79987" y="848994"/>
            <a:ext cx="8730615" cy="0"/>
          </a:xfrm>
          <a:custGeom>
            <a:avLst/>
            <a:gdLst/>
            <a:ahLst/>
            <a:cxnLst/>
            <a:rect l="l" t="t" r="r" b="b"/>
            <a:pathLst>
              <a:path w="8730615">
                <a:moveTo>
                  <a:pt x="0" y="0"/>
                </a:moveTo>
                <a:lnTo>
                  <a:pt x="8730005" y="0"/>
                </a:lnTo>
              </a:path>
            </a:pathLst>
          </a:custGeom>
          <a:ln w="25400">
            <a:solidFill>
              <a:srgbClr val="004A99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20986" y="7122700"/>
            <a:ext cx="9171305" cy="0"/>
          </a:xfrm>
          <a:custGeom>
            <a:avLst/>
            <a:gdLst/>
            <a:ahLst/>
            <a:cxnLst/>
            <a:rect l="l" t="t" r="r" b="b"/>
            <a:pathLst>
              <a:path w="9171305">
                <a:moveTo>
                  <a:pt x="0" y="0"/>
                </a:moveTo>
                <a:lnTo>
                  <a:pt x="9171000" y="0"/>
                </a:lnTo>
              </a:path>
            </a:pathLst>
          </a:custGeom>
          <a:ln w="25400">
            <a:solidFill>
              <a:srgbClr val="004A99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3"/>
          <p:cNvSpPr txBox="1"/>
          <p:nvPr userDrawn="1"/>
        </p:nvSpPr>
        <p:spPr>
          <a:xfrm>
            <a:off x="1067287" y="563155"/>
            <a:ext cx="3223895" cy="221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400" i="1" spc="-15" dirty="0" smtClean="0">
                <a:solidFill>
                  <a:srgbClr val="004A99"/>
                </a:solidFill>
                <a:latin typeface="Verdana"/>
                <a:cs typeface="Verdana"/>
              </a:rPr>
              <a:t>Brennen und Löschen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11" name="object 4"/>
          <p:cNvSpPr txBox="1"/>
          <p:nvPr userDrawn="1"/>
        </p:nvSpPr>
        <p:spPr>
          <a:xfrm>
            <a:off x="217215" y="4464057"/>
            <a:ext cx="103505" cy="26644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5" dirty="0">
                <a:latin typeface="Arial"/>
                <a:cs typeface="Arial"/>
              </a:rPr>
              <a:t>Herausgegebe</a:t>
            </a:r>
            <a:r>
              <a:rPr sz="600" dirty="0">
                <a:latin typeface="Arial"/>
                <a:cs typeface="Arial"/>
              </a:rPr>
              <a:t>n von</a:t>
            </a:r>
            <a:r>
              <a:rPr sz="600" spc="-5" dirty="0">
                <a:latin typeface="Arial"/>
                <a:cs typeface="Arial"/>
              </a:rPr>
              <a:t> de</a:t>
            </a:r>
            <a:r>
              <a:rPr sz="600" dirty="0">
                <a:latin typeface="Arial"/>
                <a:cs typeface="Arial"/>
              </a:rPr>
              <a:t>r Staatlichen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Feuerwehrschule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Würzburg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– </a:t>
            </a:r>
            <a:r>
              <a:rPr sz="600" spc="-35" dirty="0">
                <a:latin typeface="Arial"/>
                <a:cs typeface="Arial"/>
              </a:rPr>
              <a:t>V</a:t>
            </a:r>
            <a:r>
              <a:rPr sz="600" spc="-5" dirty="0">
                <a:latin typeface="Arial"/>
                <a:cs typeface="Arial"/>
              </a:rPr>
              <a:t>ersio</a:t>
            </a:r>
            <a:r>
              <a:rPr sz="600" dirty="0">
                <a:latin typeface="Arial"/>
                <a:cs typeface="Arial"/>
              </a:rPr>
              <a:t>n 1.1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5"/>
          <p:cNvSpPr/>
          <p:nvPr userDrawn="1"/>
        </p:nvSpPr>
        <p:spPr>
          <a:xfrm>
            <a:off x="433384" y="304800"/>
            <a:ext cx="576646" cy="751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Textfeld 1"/>
          <p:cNvSpPr txBox="1"/>
          <p:nvPr userDrawn="1"/>
        </p:nvSpPr>
        <p:spPr>
          <a:xfrm>
            <a:off x="7366000" y="489296"/>
            <a:ext cx="25024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100" dirty="0" smtClean="0">
                <a:solidFill>
                  <a:srgbClr val="0070C0"/>
                </a:solidFill>
              </a:rPr>
              <a:t>Basis 3 Folie </a:t>
            </a:r>
            <a:fld id="{E88F8EE6-751D-4095-8C79-BD726B79CF07}" type="slidenum">
              <a:rPr lang="de-DE" sz="1100" smtClean="0">
                <a:solidFill>
                  <a:srgbClr val="0070C0"/>
                </a:solidFill>
              </a:rPr>
              <a:pPr algn="r"/>
              <a:t>‹Nr.›</a:t>
            </a:fld>
            <a:endParaRPr lang="de-DE" sz="1200" dirty="0">
              <a:solidFill>
                <a:srgbClr val="0070C0"/>
              </a:solidFill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3690089" y="7156931"/>
            <a:ext cx="6102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smtClean="0">
                <a:solidFill>
                  <a:srgbClr val="FF0000"/>
                </a:solidFill>
              </a:rPr>
              <a:t>Ausbilderleitfaden für die Feuerwehren</a:t>
            </a:r>
            <a:r>
              <a:rPr lang="de-DE" sz="1200" baseline="0" dirty="0" smtClean="0">
                <a:solidFill>
                  <a:srgbClr val="FF0000"/>
                </a:solidFill>
              </a:rPr>
              <a:t> Bayerns – Modulare Truppausbildung</a:t>
            </a:r>
            <a:endParaRPr lang="de-DE" sz="1200" dirty="0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788142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3200" b="1" spc="-20" dirty="0" smtClean="0">
                <a:solidFill>
                  <a:srgbClr val="FF0000"/>
                </a:solidFill>
              </a:rPr>
              <a:t>Brennen und Löschen</a:t>
            </a:r>
            <a:endParaRPr sz="3200" b="1" spc="-20" dirty="0">
              <a:solidFill>
                <a:srgbClr val="FF0000"/>
              </a:solidFill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982802"/>
            <a:ext cx="6083808" cy="479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8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Wasser mit Zusätzen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1086332" y="1766557"/>
            <a:ext cx="8627745" cy="922655"/>
          </a:xfrm>
          <a:prstGeom prst="rect">
            <a:avLst/>
          </a:prstGeom>
          <a:solidFill>
            <a:srgbClr val="5C96C9"/>
          </a:solidFill>
          <a:ln w="1270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asserzusätze können die Löschwirkung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vo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asse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verbessern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1067287" y="2858203"/>
            <a:ext cx="8114030" cy="26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ts val="2155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sz="1800" b="1" spc="-20" dirty="0" err="1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1080770" y="3163606"/>
            <a:ext cx="8114030" cy="265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ts val="2155"/>
              </a:lnSpc>
              <a:tabLst>
                <a:tab pos="732155" algn="l"/>
              </a:tabLst>
            </a:pPr>
            <a:r>
              <a:rPr sz="1800" dirty="0" smtClean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sz="1800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In der Regel mit für Lö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chwasser </a:t>
            </a:r>
            <a:r>
              <a:rPr sz="1800" b="1" dirty="0" err="1">
                <a:solidFill>
                  <a:srgbClr val="231F20"/>
                </a:solidFill>
                <a:latin typeface="Arial"/>
                <a:cs typeface="Arial"/>
              </a:rPr>
              <a:t>üblichen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 err="1" smtClean="0">
                <a:solidFill>
                  <a:srgbClr val="231F20"/>
                </a:solidFill>
                <a:latin typeface="Arial"/>
                <a:cs typeface="Arial"/>
              </a:rPr>
              <a:t>Löschgeräten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1086332" y="36202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ct val="100000"/>
              </a:lnSpc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dirty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1099815" y="3925606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80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Abkühle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durch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Entzug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der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Energie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3" name="object 5"/>
          <p:cNvSpPr txBox="1"/>
          <p:nvPr/>
        </p:nvSpPr>
        <p:spPr>
          <a:xfrm>
            <a:off x="1086705" y="4343400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spc="-10" dirty="0" smtClean="0">
                <a:solidFill>
                  <a:srgbClr val="0C80BB"/>
                </a:solidFill>
                <a:latin typeface="Arial"/>
                <a:cs typeface="Arial"/>
              </a:rPr>
              <a:t>Einsatzgrenzen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1100188" y="46488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55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4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ie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beim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9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asser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5" name="object 5"/>
          <p:cNvSpPr txBox="1"/>
          <p:nvPr/>
        </p:nvSpPr>
        <p:spPr>
          <a:xfrm>
            <a:off x="1086705" y="4980801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5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15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orsicht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beim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Einsatz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im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Bereic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h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elektrische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de-DE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Anlagen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1086332" y="5410200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ct val="100000"/>
              </a:lnSpc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7" name="object 5"/>
          <p:cNvSpPr txBox="1"/>
          <p:nvPr/>
        </p:nvSpPr>
        <p:spPr>
          <a:xfrm>
            <a:off x="1099815" y="57156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10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Brandklass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de-DE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(eingeschränkt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B+C)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8" name="object 5"/>
          <p:cNvSpPr txBox="1"/>
          <p:nvPr/>
        </p:nvSpPr>
        <p:spPr>
          <a:xfrm>
            <a:off x="1100188" y="6172200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ct val="100000"/>
              </a:lnSpc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dirty="0" smtClean="0">
                <a:solidFill>
                  <a:srgbClr val="0C80BB"/>
                </a:solidFill>
                <a:latin typeface="Arial"/>
                <a:cs typeface="Arial"/>
              </a:rPr>
              <a:t>Eigenschaften von </a:t>
            </a:r>
            <a:r>
              <a:rPr lang="de-DE" b="1" dirty="0">
                <a:solidFill>
                  <a:srgbClr val="0C80BB"/>
                </a:solidFill>
                <a:latin typeface="Arial"/>
                <a:cs typeface="Arial"/>
              </a:rPr>
              <a:t>N</a:t>
            </a:r>
            <a:r>
              <a:rPr lang="de-DE" b="1" dirty="0" smtClean="0">
                <a:solidFill>
                  <a:srgbClr val="0C80BB"/>
                </a:solidFill>
                <a:latin typeface="Arial"/>
                <a:cs typeface="Arial"/>
              </a:rPr>
              <a:t>etzmittel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9" name="object 5"/>
          <p:cNvSpPr txBox="1"/>
          <p:nvPr/>
        </p:nvSpPr>
        <p:spPr>
          <a:xfrm>
            <a:off x="1113671" y="64776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ts val="2090"/>
              </a:lnSpc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Oberflächenspannung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ird verringert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40" name="object 5"/>
          <p:cNvSpPr txBox="1"/>
          <p:nvPr/>
        </p:nvSpPr>
        <p:spPr>
          <a:xfrm>
            <a:off x="1100188" y="6809601"/>
            <a:ext cx="82470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14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Löschwasser dringt besser in wasserabweisende, feste Brennstoffe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430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/>
      <p:bldP spid="21" grpId="0"/>
      <p:bldP spid="25" grpId="0"/>
      <p:bldP spid="28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Löschmittel Schaum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29" name="object 3"/>
          <p:cNvSpPr/>
          <p:nvPr/>
        </p:nvSpPr>
        <p:spPr>
          <a:xfrm>
            <a:off x="1117600" y="1926064"/>
            <a:ext cx="5021994" cy="4703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4995303" y="1905000"/>
            <a:ext cx="1588770" cy="4771390"/>
          </a:xfrm>
          <a:custGeom>
            <a:avLst/>
            <a:gdLst/>
            <a:ahLst/>
            <a:cxnLst/>
            <a:rect l="l" t="t" r="r" b="b"/>
            <a:pathLst>
              <a:path w="1588770" h="4771390">
                <a:moveTo>
                  <a:pt x="0" y="4771097"/>
                </a:moveTo>
                <a:lnTo>
                  <a:pt x="1588452" y="4771097"/>
                </a:lnTo>
                <a:lnTo>
                  <a:pt x="1588452" y="0"/>
                </a:lnTo>
                <a:lnTo>
                  <a:pt x="0" y="0"/>
                </a:lnTo>
                <a:lnTo>
                  <a:pt x="0" y="4771097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/>
          <p:nvPr/>
        </p:nvSpPr>
        <p:spPr>
          <a:xfrm>
            <a:off x="5207287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 err="1" smtClean="0">
                <a:solidFill>
                  <a:srgbClr val="0C80BB"/>
                </a:solidFill>
                <a:latin typeface="Arial"/>
                <a:cs typeface="Arial"/>
              </a:rPr>
              <a:t>Eigenschaften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7" y="22860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sz="1800" b="1" dirty="0" smtClean="0">
                <a:solidFill>
                  <a:srgbClr val="231F20"/>
                </a:solidFill>
                <a:latin typeface="Arial"/>
                <a:cs typeface="Arial"/>
              </a:rPr>
              <a:t>Zusammensetzung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5207287" y="36576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Elektrisch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leitend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5207286" y="4038600"/>
            <a:ext cx="474951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ct val="100000"/>
              </a:lnSpc>
              <a:spcBef>
                <a:spcPts val="60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Leichter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al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s </a:t>
            </a:r>
            <a:r>
              <a:rPr lang="de-DE" b="1" spc="-9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asse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alle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 smtClean="0">
                <a:solidFill>
                  <a:srgbClr val="231F20"/>
                </a:solidFill>
                <a:latin typeface="Arial"/>
                <a:cs typeface="Arial"/>
              </a:rPr>
              <a:t>dampf-bildenden brennbaren Flüssigkeiten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4876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Schaumeinteilung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52856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Schwerschaum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5190490" y="56666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15" dirty="0" smtClean="0">
                <a:solidFill>
                  <a:srgbClr val="231F20"/>
                </a:solidFill>
                <a:latin typeface="Arial"/>
                <a:cs typeface="Arial"/>
              </a:rPr>
              <a:t>Mittelschaum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5190490" y="60476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5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15" dirty="0" smtClean="0">
                <a:solidFill>
                  <a:srgbClr val="231F20"/>
                </a:solidFill>
                <a:latin typeface="Arial"/>
                <a:cs typeface="Arial"/>
              </a:rPr>
              <a:t>Leichtschaum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5532484" y="2590800"/>
            <a:ext cx="3205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ED1C24"/>
                </a:solidFill>
                <a:latin typeface="Wingdings"/>
                <a:cs typeface="Wingdings"/>
              </a:rPr>
              <a:t> 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Wasser </a:t>
            </a:r>
            <a:endParaRPr lang="de-DE" dirty="0"/>
          </a:p>
        </p:txBody>
      </p:sp>
      <p:sp>
        <p:nvSpPr>
          <p:cNvPr id="30" name="Rechteck 29"/>
          <p:cNvSpPr/>
          <p:nvPr/>
        </p:nvSpPr>
        <p:spPr>
          <a:xfrm>
            <a:off x="5537200" y="2907268"/>
            <a:ext cx="3205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ED1C24"/>
                </a:solidFill>
                <a:latin typeface="Wingdings"/>
                <a:cs typeface="Wingdings"/>
              </a:rPr>
              <a:t> 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Schaummittel</a:t>
            </a:r>
            <a:endParaRPr lang="de-DE" dirty="0"/>
          </a:p>
        </p:txBody>
      </p:sp>
      <p:sp>
        <p:nvSpPr>
          <p:cNvPr id="31" name="Rechteck 30"/>
          <p:cNvSpPr/>
          <p:nvPr/>
        </p:nvSpPr>
        <p:spPr>
          <a:xfrm>
            <a:off x="5537200" y="3212068"/>
            <a:ext cx="3205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ED1C24"/>
                </a:solidFill>
                <a:latin typeface="Wingdings"/>
                <a:cs typeface="Wingdings"/>
              </a:rPr>
              <a:t> 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Luft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26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  <p:bldP spid="11" grpId="0" animBg="1"/>
      <p:bldP spid="12" grpId="0"/>
      <p:bldP spid="13" grpId="0"/>
      <p:bldP spid="14" grpId="0"/>
      <p:bldP spid="16" grpId="0"/>
      <p:bldP spid="22" grpId="0"/>
      <p:bldP spid="23" grpId="0"/>
      <p:bldP spid="24" grpId="0"/>
      <p:bldP spid="25" grpId="0"/>
      <p:bldP spid="3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Löschmittel Schaum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29" name="object 3"/>
          <p:cNvSpPr/>
          <p:nvPr/>
        </p:nvSpPr>
        <p:spPr>
          <a:xfrm>
            <a:off x="1117600" y="1926064"/>
            <a:ext cx="5021994" cy="4703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4995303" y="1905000"/>
            <a:ext cx="1588770" cy="4771390"/>
          </a:xfrm>
          <a:custGeom>
            <a:avLst/>
            <a:gdLst/>
            <a:ahLst/>
            <a:cxnLst/>
            <a:rect l="l" t="t" r="r" b="b"/>
            <a:pathLst>
              <a:path w="1588770" h="4771390">
                <a:moveTo>
                  <a:pt x="0" y="4771097"/>
                </a:moveTo>
                <a:lnTo>
                  <a:pt x="1588452" y="4771097"/>
                </a:lnTo>
                <a:lnTo>
                  <a:pt x="1588452" y="0"/>
                </a:lnTo>
                <a:lnTo>
                  <a:pt x="0" y="0"/>
                </a:lnTo>
                <a:lnTo>
                  <a:pt x="0" y="4771097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/>
          <p:nvPr/>
        </p:nvSpPr>
        <p:spPr>
          <a:xfrm>
            <a:off x="5207287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7" y="22860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Feuerlöscher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5207287" y="35052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60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Schaumwerfer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5207287" y="3886200"/>
            <a:ext cx="474951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73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Leichtschaumgeneratoren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43434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47522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spcBef>
                <a:spcPts val="5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Ersticken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5190490" y="51332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spcBef>
                <a:spcPts val="6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Zusätzliche</a:t>
            </a:r>
            <a:r>
              <a:rPr lang="de-DE" b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20" dirty="0" smtClean="0">
                <a:solidFill>
                  <a:srgbClr val="231F20"/>
                </a:solidFill>
                <a:latin typeface="Arial"/>
                <a:cs typeface="Arial"/>
              </a:rPr>
              <a:t>Abkühlen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5190490" y="55626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5190490" y="59714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56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Brandklasse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5207287" y="26948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90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Schaumstr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hlrohr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 err="1">
                <a:solidFill>
                  <a:srgbClr val="231F20"/>
                </a:solidFill>
                <a:latin typeface="Arial"/>
                <a:cs typeface="Arial"/>
              </a:rPr>
              <a:t>Zu</a:t>
            </a:r>
            <a:r>
              <a:rPr lang="de-DE" b="1" spc="-25" dirty="0" err="1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lang="de-DE" b="1" dirty="0" err="1">
                <a:solidFill>
                  <a:srgbClr val="231F20"/>
                </a:solidFill>
                <a:latin typeface="Arial"/>
                <a:cs typeface="Arial"/>
              </a:rPr>
              <a:t>ischer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5207286" y="3075801"/>
            <a:ext cx="49019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73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Fahrzeuge mit Druckluftschaumanlage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2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  <p:bldP spid="11" grpId="0" animBg="1"/>
      <p:bldP spid="12" grpId="0"/>
      <p:bldP spid="13" grpId="0"/>
      <p:bldP spid="14" grpId="0"/>
      <p:bldP spid="16" grpId="0"/>
      <p:bldP spid="22" grpId="0"/>
      <p:bldP spid="23" grpId="0"/>
      <p:bldP spid="24" grpId="0"/>
      <p:bldP spid="18" grpId="0"/>
      <p:bldP spid="19" grpId="0"/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3"/>
          <p:cNvSpPr/>
          <p:nvPr/>
        </p:nvSpPr>
        <p:spPr>
          <a:xfrm>
            <a:off x="1117600" y="1905000"/>
            <a:ext cx="5161643" cy="478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ABC-/BC-Löschpulver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1" name="object 4"/>
          <p:cNvSpPr/>
          <p:nvPr/>
        </p:nvSpPr>
        <p:spPr>
          <a:xfrm>
            <a:off x="4995303" y="1904999"/>
            <a:ext cx="1588770" cy="4828401"/>
          </a:xfrm>
          <a:custGeom>
            <a:avLst/>
            <a:gdLst/>
            <a:ahLst/>
            <a:cxnLst/>
            <a:rect l="l" t="t" r="r" b="b"/>
            <a:pathLst>
              <a:path w="1588770" h="4771390">
                <a:moveTo>
                  <a:pt x="0" y="4771097"/>
                </a:moveTo>
                <a:lnTo>
                  <a:pt x="1588452" y="4771097"/>
                </a:lnTo>
                <a:lnTo>
                  <a:pt x="1588452" y="0"/>
                </a:lnTo>
                <a:lnTo>
                  <a:pt x="0" y="0"/>
                </a:lnTo>
                <a:lnTo>
                  <a:pt x="0" y="4771097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/>
          <p:nvPr/>
        </p:nvSpPr>
        <p:spPr>
          <a:xfrm>
            <a:off x="5207287" y="36576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7" y="40386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Tragbare Feuerlöscher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4964668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5405735"/>
            <a:ext cx="42329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ts val="1800"/>
              </a:lnSpc>
              <a:spcBef>
                <a:spcPts val="34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Schlagartige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Unterbrechung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er </a:t>
            </a:r>
            <a:r>
              <a:rPr lang="de-DE" b="1" spc="-114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erbrennungsreaktion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5190490" y="5943600"/>
            <a:ext cx="42329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457834" indent="-359410">
              <a:lnSpc>
                <a:spcPts val="1800"/>
              </a:lnSpc>
              <a:spcBef>
                <a:spcPts val="26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Bei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ABC-Pulve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zusätzlich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erstickend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 </a:t>
            </a:r>
            <a:r>
              <a:rPr lang="de-DE" b="1" spc="-3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irkung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5190490" y="6412468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5190490" y="67334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56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Brandklasse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5" dirty="0" smtClean="0">
                <a:solidFill>
                  <a:srgbClr val="231F20"/>
                </a:solidFill>
                <a:latin typeface="Arial"/>
                <a:cs typeface="Arial"/>
              </a:rPr>
              <a:t>(A), </a:t>
            </a:r>
            <a:r>
              <a:rPr lang="de-DE" b="1" spc="-5" dirty="0" smtClean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70" dirty="0" smtClean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5207287" y="43434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90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Fahrbare Geräte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5207286" y="4648200"/>
            <a:ext cx="49019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73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Ortsfeste Löschanlagen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3" name="object 5"/>
          <p:cNvSpPr txBox="1"/>
          <p:nvPr/>
        </p:nvSpPr>
        <p:spPr>
          <a:xfrm>
            <a:off x="5207288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Eigenschaften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5207288" y="2281535"/>
            <a:ext cx="42329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ts val="1800"/>
              </a:lnSpc>
              <a:spcBef>
                <a:spcPts val="4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Fein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gemahlenes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Pulver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mi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lang="de-DE" b="1" spc="-5" dirty="0" err="1">
                <a:solidFill>
                  <a:srgbClr val="231F20"/>
                </a:solidFill>
                <a:latin typeface="Arial"/>
                <a:cs typeface="Arial"/>
              </a:rPr>
              <a:t>ent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- sprechende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Löscheigenschaften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5" name="object 5"/>
          <p:cNvSpPr txBox="1"/>
          <p:nvPr/>
        </p:nvSpPr>
        <p:spPr>
          <a:xfrm>
            <a:off x="5207288" y="27710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10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BC-Pulve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elektrisc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h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nicht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leitend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5207287" y="3152001"/>
            <a:ext cx="490191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115570" indent="-359410">
              <a:lnSpc>
                <a:spcPts val="1800"/>
              </a:lnSpc>
              <a:spcBef>
                <a:spcPts val="49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Schmelzendes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ABC-Pulve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bil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et elektrisc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h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leitfähige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Beläge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85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1" grpId="0" animBg="1"/>
      <p:bldP spid="12" grpId="0"/>
      <p:bldP spid="13" grpId="0"/>
      <p:bldP spid="22" grpId="0"/>
      <p:bldP spid="23" grpId="0"/>
      <p:bldP spid="24" grpId="0"/>
      <p:bldP spid="18" grpId="0"/>
      <p:bldP spid="19" grpId="0"/>
      <p:bldP spid="21" grpId="0"/>
      <p:bldP spid="28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D-Löschpulver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5207287" y="2907268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7" y="33044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Tragbare Feuerlöscher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4355068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4796135"/>
            <a:ext cx="42329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814705" indent="-359410">
              <a:lnSpc>
                <a:spcPts val="1800"/>
              </a:lnSpc>
              <a:spcBef>
                <a:spcPts val="819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Ersticken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durch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Abdecken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des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brennenden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Metalls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5190490" y="53340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5190490" y="57150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56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Brandklasse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5" dirty="0" smtClean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5207287" y="36092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90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Fahrbare Geräte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5207286" y="3914001"/>
            <a:ext cx="49019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73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Ortsfeste Löschanlagen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3" name="object 5"/>
          <p:cNvSpPr txBox="1"/>
          <p:nvPr/>
        </p:nvSpPr>
        <p:spPr>
          <a:xfrm>
            <a:off x="5207288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Eigenschaften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5207288" y="2281535"/>
            <a:ext cx="42329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ts val="1800"/>
              </a:lnSpc>
              <a:spcBef>
                <a:spcPts val="1019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Fein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gemahlenes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Pulver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verschiedene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Zusammensetzung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5" name="object 3"/>
          <p:cNvSpPr/>
          <p:nvPr/>
        </p:nvSpPr>
        <p:spPr>
          <a:xfrm>
            <a:off x="1655991" y="1905000"/>
            <a:ext cx="2408884" cy="4794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"/>
          <p:cNvSpPr txBox="1"/>
          <p:nvPr/>
        </p:nvSpPr>
        <p:spPr>
          <a:xfrm>
            <a:off x="5190490" y="60960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Anwendungshinweis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5190490" y="6548735"/>
            <a:ext cx="423291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427355" indent="-359410">
              <a:lnSpc>
                <a:spcPts val="1800"/>
              </a:lnSpc>
              <a:spcBef>
                <a:spcPts val="7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4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ird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fast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 err="1">
                <a:solidFill>
                  <a:srgbClr val="231F20"/>
                </a:solidFill>
                <a:latin typeface="Arial"/>
                <a:cs typeface="Arial"/>
              </a:rPr>
              <a:t>drucklos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größ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rer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Schicht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aufgebracht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912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2" grpId="0"/>
      <p:bldP spid="23" grpId="0"/>
      <p:bldP spid="18" grpId="0"/>
      <p:bldP spid="19" grpId="0"/>
      <p:bldP spid="21" grpId="0"/>
      <p:bldP spid="28" grpId="0"/>
      <p:bldP spid="33" grpId="0"/>
      <p:bldP spid="34" grpId="0"/>
      <p:bldP spid="25" grpId="0" animBg="1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3"/>
          <p:cNvSpPr/>
          <p:nvPr/>
        </p:nvSpPr>
        <p:spPr>
          <a:xfrm>
            <a:off x="1193800" y="1905000"/>
            <a:ext cx="5161643" cy="478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Kohlendioxid (CO</a:t>
            </a:r>
            <a:r>
              <a:rPr lang="de-DE" sz="3200" b="1" spc="-25" baseline="-25000" dirty="0" smtClean="0">
                <a:solidFill>
                  <a:srgbClr val="FF0000"/>
                </a:solidFill>
              </a:rPr>
              <a:t>2</a:t>
            </a:r>
            <a:r>
              <a:rPr lang="de-DE" sz="3200" b="1" spc="-25" dirty="0" smtClean="0">
                <a:solidFill>
                  <a:srgbClr val="FF0000"/>
                </a:solidFill>
              </a:rPr>
              <a:t>)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1" name="object 4"/>
          <p:cNvSpPr/>
          <p:nvPr/>
        </p:nvSpPr>
        <p:spPr>
          <a:xfrm>
            <a:off x="4995303" y="1905000"/>
            <a:ext cx="1588770" cy="4876800"/>
          </a:xfrm>
          <a:custGeom>
            <a:avLst/>
            <a:gdLst/>
            <a:ahLst/>
            <a:cxnLst/>
            <a:rect l="l" t="t" r="r" b="b"/>
            <a:pathLst>
              <a:path w="1588770" h="4771390">
                <a:moveTo>
                  <a:pt x="0" y="4771097"/>
                </a:moveTo>
                <a:lnTo>
                  <a:pt x="1588452" y="4771097"/>
                </a:lnTo>
                <a:lnTo>
                  <a:pt x="1588452" y="0"/>
                </a:lnTo>
                <a:lnTo>
                  <a:pt x="0" y="0"/>
                </a:lnTo>
                <a:lnTo>
                  <a:pt x="0" y="4771097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/>
          <p:nvPr/>
        </p:nvSpPr>
        <p:spPr>
          <a:xfrm>
            <a:off x="5207287" y="4114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6" y="4516239"/>
            <a:ext cx="4520913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ts val="1980"/>
              </a:lnSpc>
              <a:spcBef>
                <a:spcPts val="26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114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ragbar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 Feuerlöscher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 oder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fahrbare Geräte mit Düsen oder Schneerohr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54102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5791200"/>
            <a:ext cx="423291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ts val="2140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Ersticken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durch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14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erdrängen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5190490" y="60960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5190490" y="64286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56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Brandklasse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 smtClean="0">
                <a:solidFill>
                  <a:srgbClr val="231F20"/>
                </a:solidFill>
                <a:latin typeface="Arial"/>
                <a:cs typeface="Arial"/>
              </a:rPr>
              <a:t>B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70" dirty="0" smtClean="0">
                <a:solidFill>
                  <a:srgbClr val="231F20"/>
                </a:solidFill>
                <a:latin typeface="Arial"/>
                <a:cs typeface="Arial"/>
              </a:rPr>
              <a:t>C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5207286" y="5057001"/>
            <a:ext cx="49019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73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Ortsfeste Löschanlagen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3" name="object 5"/>
          <p:cNvSpPr txBox="1"/>
          <p:nvPr/>
        </p:nvSpPr>
        <p:spPr>
          <a:xfrm>
            <a:off x="5207288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Eigenschaften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5207288" y="2281535"/>
            <a:ext cx="4232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ts val="1800"/>
              </a:lnSpc>
              <a:spcBef>
                <a:spcPts val="4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Lebensgefah</a:t>
            </a:r>
            <a:r>
              <a:rPr lang="de-DE" b="1" spc="-10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, da toxisch 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wirkend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5" name="object 5"/>
          <p:cNvSpPr txBox="1"/>
          <p:nvPr/>
        </p:nvSpPr>
        <p:spPr>
          <a:xfrm>
            <a:off x="5207288" y="28956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10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10" dirty="0" smtClean="0">
                <a:solidFill>
                  <a:srgbClr val="231F20"/>
                </a:solidFill>
                <a:latin typeface="Arial"/>
                <a:cs typeface="Arial"/>
              </a:rPr>
              <a:t>Geruchloses, farbloses Gas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5207287" y="3200400"/>
            <a:ext cx="406371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46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Bei Normaltemperatur 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schwerer als Luft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9" name="object 5"/>
          <p:cNvSpPr txBox="1"/>
          <p:nvPr/>
        </p:nvSpPr>
        <p:spPr>
          <a:xfrm>
            <a:off x="5207287" y="3810000"/>
            <a:ext cx="4901913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115570" indent="-359410">
              <a:lnSpc>
                <a:spcPts val="1800"/>
              </a:lnSpc>
              <a:spcBef>
                <a:spcPts val="49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de-DE" b="1" spc="-5" dirty="0" smtClean="0">
                <a:solidFill>
                  <a:srgbClr val="231F20"/>
                </a:solidFill>
                <a:latin typeface="Arial"/>
                <a:cs typeface="Arial"/>
              </a:rPr>
              <a:t>lektrisc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h nicht </a:t>
            </a:r>
            <a:r>
              <a:rPr lang="de-DE" b="1" spc="-10" dirty="0" smtClean="0">
                <a:solidFill>
                  <a:srgbClr val="231F20"/>
                </a:solidFill>
                <a:latin typeface="Arial"/>
                <a:cs typeface="Arial"/>
              </a:rPr>
              <a:t>leitend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5207288" y="2590800"/>
            <a:ext cx="436851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ts val="1800"/>
              </a:lnSpc>
              <a:spcBef>
                <a:spcPts val="4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-15" dirty="0" smtClean="0">
                <a:solidFill>
                  <a:srgbClr val="231F20"/>
                </a:solidFill>
                <a:latin typeface="Arial"/>
                <a:cs typeface="Arial"/>
              </a:rPr>
              <a:t>iedrig</a:t>
            </a:r>
            <a:r>
              <a:rPr lang="de-DE" b="1" spc="-10" dirty="0" smtClean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de-DE" b="1" spc="-6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Austrittstemperat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ur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(-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70° </a:t>
            </a:r>
            <a:r>
              <a:rPr lang="de-DE" b="1" spc="-5" dirty="0" smtClean="0">
                <a:solidFill>
                  <a:srgbClr val="231F20"/>
                </a:solidFill>
                <a:latin typeface="Arial"/>
                <a:cs typeface="Arial"/>
              </a:rPr>
              <a:t>C)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6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  <p:bldP spid="11" grpId="0" animBg="1"/>
      <p:bldP spid="12" grpId="0"/>
      <p:bldP spid="13" grpId="0"/>
      <p:bldP spid="22" grpId="0"/>
      <p:bldP spid="23" grpId="0"/>
      <p:bldP spid="18" grpId="0"/>
      <p:bldP spid="19" grpId="0"/>
      <p:bldP spid="28" grpId="0"/>
      <p:bldP spid="33" grpId="0"/>
      <p:bldP spid="34" grpId="0"/>
      <p:bldP spid="35" grpId="0"/>
      <p:bldP spid="36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Löschmittel für Fettbrände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5207287" y="2590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7" y="2987933"/>
            <a:ext cx="423291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Spezielle tragbare Feuerlöscher „Fettbrandlöscher“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36576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4098667"/>
            <a:ext cx="4232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814705" indent="-359410">
              <a:lnSpc>
                <a:spcPts val="1800"/>
              </a:lnSpc>
              <a:spcBef>
                <a:spcPts val="819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Erstickende Wirkung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5190490" y="50292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5190490" y="54102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56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Brandklasse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F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3" name="object 5"/>
          <p:cNvSpPr txBox="1"/>
          <p:nvPr/>
        </p:nvSpPr>
        <p:spPr>
          <a:xfrm>
            <a:off x="5207288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Eigenschaften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5207288" y="2281535"/>
            <a:ext cx="4232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ts val="1800"/>
              </a:lnSpc>
              <a:spcBef>
                <a:spcPts val="1019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10" dirty="0" smtClean="0">
                <a:solidFill>
                  <a:srgbClr val="231F20"/>
                </a:solidFill>
                <a:latin typeface="Arial"/>
                <a:cs typeface="Arial"/>
              </a:rPr>
              <a:t>Wässrige Lösung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9" name="object 5"/>
          <p:cNvSpPr txBox="1"/>
          <p:nvPr/>
        </p:nvSpPr>
        <p:spPr>
          <a:xfrm>
            <a:off x="5190490" y="58674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Anwendungshinweis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5190490" y="6320135"/>
            <a:ext cx="4232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427355" indent="-359410">
              <a:lnSpc>
                <a:spcPts val="1800"/>
              </a:lnSpc>
              <a:spcBef>
                <a:spcPts val="7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40" dirty="0" smtClean="0">
                <a:solidFill>
                  <a:srgbClr val="231F20"/>
                </a:solidFill>
                <a:latin typeface="Arial"/>
                <a:cs typeface="Arial"/>
              </a:rPr>
              <a:t>Abstand halten!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32484" y="4278868"/>
            <a:ext cx="4500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ED1C24"/>
                </a:solidFill>
                <a:latin typeface="Wingdings"/>
                <a:cs typeface="Wingdings"/>
              </a:rPr>
              <a:t> 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Verseifen des heißen Fetts bzw. Öls </a:t>
            </a:r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5537200" y="4572000"/>
            <a:ext cx="4500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ED1C24"/>
                </a:solidFill>
                <a:latin typeface="Wingdings"/>
                <a:cs typeface="Wingdings"/>
              </a:rPr>
              <a:t> </a:t>
            </a: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Sperrschicht auf dem Öl </a:t>
            </a:r>
            <a:endParaRPr lang="de-DE" dirty="0"/>
          </a:p>
        </p:txBody>
      </p:sp>
      <p:sp>
        <p:nvSpPr>
          <p:cNvPr id="31" name="object 5"/>
          <p:cNvSpPr txBox="1"/>
          <p:nvPr/>
        </p:nvSpPr>
        <p:spPr>
          <a:xfrm>
            <a:off x="5190490" y="6627168"/>
            <a:ext cx="423291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427355" indent="-359410">
              <a:lnSpc>
                <a:spcPts val="1800"/>
              </a:lnSpc>
              <a:spcBef>
                <a:spcPts val="7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40" dirty="0" smtClean="0">
                <a:solidFill>
                  <a:srgbClr val="231F20"/>
                </a:solidFill>
                <a:latin typeface="Arial"/>
                <a:cs typeface="Arial"/>
              </a:rPr>
              <a:t>Nicht mit Druck in Fett spritzen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2" name="object 3"/>
          <p:cNvSpPr/>
          <p:nvPr/>
        </p:nvSpPr>
        <p:spPr>
          <a:xfrm>
            <a:off x="1224704" y="2440801"/>
            <a:ext cx="3398096" cy="3959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09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22" grpId="0"/>
      <p:bldP spid="23" grpId="0"/>
      <p:bldP spid="18" grpId="0"/>
      <p:bldP spid="19" grpId="0"/>
      <p:bldP spid="33" grpId="0"/>
      <p:bldP spid="34" grpId="0"/>
      <p:bldP spid="29" grpId="0"/>
      <p:bldP spid="30" grpId="0"/>
      <p:bldP spid="20" grpId="0"/>
      <p:bldP spid="24" grpId="0"/>
      <p:bldP spid="31" grpId="0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730037" y="1260157"/>
            <a:ext cx="908050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200" b="1" spc="-20" dirty="0" smtClean="0">
                <a:solidFill>
                  <a:srgbClr val="FF0000"/>
                </a:solidFill>
              </a:rPr>
              <a:t>Voraussetzungen für die Verbrennung</a:t>
            </a:r>
            <a:endParaRPr sz="3200" b="1" spc="-30" dirty="0">
              <a:solidFill>
                <a:srgbClr val="FF0000"/>
              </a:solidFill>
            </a:endParaRPr>
          </a:p>
        </p:txBody>
      </p:sp>
      <p:sp>
        <p:nvSpPr>
          <p:cNvPr id="25" name="object 3"/>
          <p:cNvSpPr/>
          <p:nvPr/>
        </p:nvSpPr>
        <p:spPr>
          <a:xfrm>
            <a:off x="5442637" y="3124671"/>
            <a:ext cx="4421349" cy="3830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4"/>
          <p:cNvSpPr txBox="1"/>
          <p:nvPr/>
        </p:nvSpPr>
        <p:spPr>
          <a:xfrm rot="18060000">
            <a:off x="6251880" y="5082150"/>
            <a:ext cx="1082011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Wärme</a:t>
            </a:r>
            <a:endParaRPr sz="2400">
              <a:latin typeface="Arial"/>
              <a:cs typeface="Arial"/>
            </a:endParaRPr>
          </a:p>
        </p:txBody>
      </p:sp>
      <p:sp>
        <p:nvSpPr>
          <p:cNvPr id="27" name="object 5"/>
          <p:cNvSpPr txBox="1"/>
          <p:nvPr/>
        </p:nvSpPr>
        <p:spPr>
          <a:xfrm>
            <a:off x="6395760" y="6546848"/>
            <a:ext cx="24472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Brennbare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Stoff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6"/>
          <p:cNvSpPr txBox="1"/>
          <p:nvPr/>
        </p:nvSpPr>
        <p:spPr>
          <a:xfrm rot="3540000">
            <a:off x="7239696" y="5096944"/>
            <a:ext cx="2406297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Sauerstoff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5" baseline="-4629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600" b="1" spc="-89" baseline="-4629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b="1" spc="-89" baseline="-5787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b="1" baseline="-6944" dirty="0">
                <a:solidFill>
                  <a:srgbClr val="FFFFFF"/>
                </a:solidFill>
                <a:latin typeface="Arial"/>
                <a:cs typeface="Arial"/>
              </a:rPr>
              <a:t>ft)</a:t>
            </a:r>
            <a:endParaRPr sz="3600" baseline="-6944">
              <a:latin typeface="Arial"/>
              <a:cs typeface="Arial"/>
            </a:endParaRPr>
          </a:p>
        </p:txBody>
      </p:sp>
      <p:sp>
        <p:nvSpPr>
          <p:cNvPr id="29" name="object 8"/>
          <p:cNvSpPr txBox="1"/>
          <p:nvPr/>
        </p:nvSpPr>
        <p:spPr>
          <a:xfrm>
            <a:off x="718032" y="1996097"/>
            <a:ext cx="4440555" cy="948055"/>
          </a:xfrm>
          <a:prstGeom prst="rect">
            <a:avLst/>
          </a:prstGeom>
          <a:solidFill>
            <a:srgbClr val="5C96C9"/>
          </a:solidFill>
          <a:ln w="1270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1130" marR="144780" algn="ctr">
              <a:lnSpc>
                <a:spcPct val="100000"/>
              </a:lnSpc>
            </a:pPr>
            <a:r>
              <a:rPr sz="1800" b="1" spc="-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oraussetzungen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für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erbrennung sind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im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richtigen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 Mischungsverhältnis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gegeben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5369991" y="1996097"/>
            <a:ext cx="4440555" cy="948055"/>
          </a:xfrm>
          <a:prstGeom prst="rect">
            <a:avLst/>
          </a:prstGeom>
          <a:solidFill>
            <a:srgbClr val="5C96C9"/>
          </a:solidFill>
          <a:ln w="1270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51130" marR="144780" algn="ctr">
              <a:lnSpc>
                <a:spcPct val="100000"/>
              </a:lnSpc>
            </a:pPr>
            <a:r>
              <a:rPr sz="1800" b="1" spc="-1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oraussetzungen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für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die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erbrennung sind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gegeben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Mischungsverhältnis 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stimm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t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nicht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1" name="object 11"/>
          <p:cNvSpPr/>
          <p:nvPr/>
        </p:nvSpPr>
        <p:spPr>
          <a:xfrm>
            <a:off x="730037" y="3169300"/>
            <a:ext cx="4421349" cy="3830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2"/>
          <p:cNvSpPr txBox="1"/>
          <p:nvPr/>
        </p:nvSpPr>
        <p:spPr>
          <a:xfrm rot="18060000">
            <a:off x="1552591" y="5082149"/>
            <a:ext cx="1082011" cy="35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5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Wärme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3" name="object 13"/>
          <p:cNvSpPr txBox="1"/>
          <p:nvPr/>
        </p:nvSpPr>
        <p:spPr>
          <a:xfrm>
            <a:off x="1696471" y="6546848"/>
            <a:ext cx="24472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Brennbare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Stoff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4" name="object 14"/>
          <p:cNvSpPr txBox="1"/>
          <p:nvPr/>
        </p:nvSpPr>
        <p:spPr>
          <a:xfrm rot="3540000">
            <a:off x="2591555" y="5106870"/>
            <a:ext cx="2406297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Sauerstoff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22" baseline="-4629" dirty="0">
                <a:solidFill>
                  <a:srgbClr val="FFFFFF"/>
                </a:solidFill>
                <a:latin typeface="Arial"/>
                <a:cs typeface="Arial"/>
              </a:rPr>
              <a:t>(Luft)</a:t>
            </a:r>
            <a:endParaRPr sz="3600" baseline="-4629" dirty="0">
              <a:latin typeface="Arial"/>
              <a:cs typeface="Arial"/>
            </a:endParaRPr>
          </a:p>
        </p:txBody>
      </p:sp>
      <p:sp>
        <p:nvSpPr>
          <p:cNvPr id="35" name="object 15"/>
          <p:cNvSpPr/>
          <p:nvPr/>
        </p:nvSpPr>
        <p:spPr>
          <a:xfrm>
            <a:off x="2230792" y="5365584"/>
            <a:ext cx="1354910" cy="989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4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Arten der Wärmeausbreitung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36" name="object 3"/>
          <p:cNvSpPr txBox="1"/>
          <p:nvPr/>
        </p:nvSpPr>
        <p:spPr>
          <a:xfrm>
            <a:off x="1085215" y="2514600"/>
            <a:ext cx="4604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Innerhalb eines festen Stoffes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"/>
          <p:cNvSpPr txBox="1"/>
          <p:nvPr/>
        </p:nvSpPr>
        <p:spPr>
          <a:xfrm>
            <a:off x="1085215" y="2867799"/>
            <a:ext cx="4604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Stoff zu </a:t>
            </a:r>
            <a:r>
              <a:rPr lang="de-DE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Stoff</a:t>
            </a:r>
            <a:r>
              <a:rPr lang="de-DE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 Berührung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"/>
          <p:cNvSpPr txBox="1"/>
          <p:nvPr/>
        </p:nvSpPr>
        <p:spPr>
          <a:xfrm>
            <a:off x="1085215" y="3248799"/>
            <a:ext cx="55949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Unterschiedliche</a:t>
            </a:r>
            <a:r>
              <a:rPr lang="de-DE" spc="-5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Wärmeleitfähigkeit der Stoffe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bject 6"/>
          <p:cNvSpPr txBox="1"/>
          <p:nvPr/>
        </p:nvSpPr>
        <p:spPr>
          <a:xfrm>
            <a:off x="1086332" y="1911489"/>
            <a:ext cx="6120130" cy="369332"/>
          </a:xfrm>
          <a:prstGeom prst="rect">
            <a:avLst/>
          </a:prstGeom>
          <a:solidFill>
            <a:srgbClr val="5C96C9"/>
          </a:solidFill>
          <a:ln w="1270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59410">
              <a:lnSpc>
                <a:spcPct val="100000"/>
              </a:lnSpc>
            </a:pPr>
            <a:r>
              <a:rPr sz="2400" b="1" spc="-15" dirty="0" err="1" smtClean="0">
                <a:solidFill>
                  <a:srgbClr val="FFFFFF"/>
                </a:solidFill>
                <a:latin typeface="Arial"/>
                <a:cs typeface="Arial"/>
              </a:rPr>
              <a:t>Wärmeleitun</a:t>
            </a:r>
            <a:r>
              <a:rPr lang="de-DE" sz="2400" b="1" spc="-15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1" name="object 3"/>
          <p:cNvSpPr txBox="1"/>
          <p:nvPr/>
        </p:nvSpPr>
        <p:spPr>
          <a:xfrm>
            <a:off x="1092353" y="4495800"/>
            <a:ext cx="4604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Ohne „Wärmeträger“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bject 3"/>
          <p:cNvSpPr txBox="1"/>
          <p:nvPr/>
        </p:nvSpPr>
        <p:spPr>
          <a:xfrm>
            <a:off x="1092353" y="4848999"/>
            <a:ext cx="4604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Unabhängig vom Wind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object 3"/>
          <p:cNvSpPr txBox="1"/>
          <p:nvPr/>
        </p:nvSpPr>
        <p:spPr>
          <a:xfrm>
            <a:off x="1092353" y="5229999"/>
            <a:ext cx="574024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Gleichmäßige Ausbreitung in alle Richtungen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object 6"/>
          <p:cNvSpPr txBox="1"/>
          <p:nvPr/>
        </p:nvSpPr>
        <p:spPr>
          <a:xfrm>
            <a:off x="1093470" y="3886200"/>
            <a:ext cx="6120130" cy="369332"/>
          </a:xfrm>
          <a:prstGeom prst="rect">
            <a:avLst/>
          </a:prstGeom>
          <a:solidFill>
            <a:srgbClr val="5C96C9"/>
          </a:solidFill>
          <a:ln w="1270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59410">
              <a:lnSpc>
                <a:spcPct val="100000"/>
              </a:lnSpc>
            </a:pPr>
            <a:r>
              <a:rPr sz="2400" b="1" spc="-15" dirty="0" err="1" smtClean="0">
                <a:solidFill>
                  <a:srgbClr val="FFFFFF"/>
                </a:solidFill>
                <a:latin typeface="Arial"/>
                <a:cs typeface="Arial"/>
              </a:rPr>
              <a:t>Wärme</a:t>
            </a:r>
            <a:r>
              <a:rPr lang="de-DE" sz="2400" b="1" spc="-15" dirty="0" err="1" smtClean="0">
                <a:solidFill>
                  <a:srgbClr val="FFFFFF"/>
                </a:solidFill>
                <a:latin typeface="Arial"/>
                <a:cs typeface="Arial"/>
              </a:rPr>
              <a:t>strahlung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5" name="object 3"/>
          <p:cNvSpPr txBox="1"/>
          <p:nvPr/>
        </p:nvSpPr>
        <p:spPr>
          <a:xfrm>
            <a:off x="1092353" y="6400800"/>
            <a:ext cx="619744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dirty="0" smtClean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Übertragung der Wärme in Gasen und Flüssigkeiten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6"/>
          <p:cNvSpPr txBox="1"/>
          <p:nvPr/>
        </p:nvSpPr>
        <p:spPr>
          <a:xfrm>
            <a:off x="1093470" y="5867400"/>
            <a:ext cx="6120130" cy="369332"/>
          </a:xfrm>
          <a:prstGeom prst="rect">
            <a:avLst/>
          </a:prstGeom>
          <a:solidFill>
            <a:srgbClr val="5C96C9"/>
          </a:solidFill>
          <a:ln w="1270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59410">
              <a:lnSpc>
                <a:spcPct val="100000"/>
              </a:lnSpc>
            </a:pPr>
            <a:r>
              <a:rPr sz="2400" b="1" spc="-15" dirty="0" err="1" smtClean="0">
                <a:solidFill>
                  <a:srgbClr val="FFFFFF"/>
                </a:solidFill>
                <a:latin typeface="Arial"/>
                <a:cs typeface="Arial"/>
              </a:rPr>
              <a:t>Wärme</a:t>
            </a:r>
            <a:r>
              <a:rPr lang="de-DE" sz="2400" b="1" spc="-15" dirty="0" err="1" smtClean="0">
                <a:solidFill>
                  <a:srgbClr val="FFFFFF"/>
                </a:solidFill>
                <a:latin typeface="Arial"/>
                <a:cs typeface="Arial"/>
              </a:rPr>
              <a:t>strömung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569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38" grpId="0"/>
      <p:bldP spid="50" grpId="0" animBg="1"/>
      <p:bldP spid="51" grpId="0"/>
      <p:bldP spid="52" grpId="0"/>
      <p:bldP spid="53" grpId="0"/>
      <p:bldP spid="54" grpId="0" animBg="1"/>
      <p:bldP spid="55" grpId="0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5"/>
          <p:cNvSpPr/>
          <p:nvPr/>
        </p:nvSpPr>
        <p:spPr>
          <a:xfrm>
            <a:off x="1089506" y="1981200"/>
            <a:ext cx="7931203" cy="609598"/>
          </a:xfrm>
          <a:custGeom>
            <a:avLst/>
            <a:gdLst/>
            <a:ahLst/>
            <a:cxnLst/>
            <a:rect l="l" t="t" r="r" b="b"/>
            <a:pathLst>
              <a:path w="5382260" h="707389">
                <a:moveTo>
                  <a:pt x="0" y="707301"/>
                </a:moveTo>
                <a:lnTo>
                  <a:pt x="5382260" y="707301"/>
                </a:lnTo>
                <a:lnTo>
                  <a:pt x="5382260" y="0"/>
                </a:lnTo>
                <a:lnTo>
                  <a:pt x="0" y="0"/>
                </a:lnTo>
                <a:lnTo>
                  <a:pt x="0" y="707301"/>
                </a:lnTo>
                <a:close/>
              </a:path>
            </a:pathLst>
          </a:custGeom>
          <a:solidFill>
            <a:srgbClr val="5C96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2"/>
          <p:cNvSpPr/>
          <p:nvPr/>
        </p:nvSpPr>
        <p:spPr>
          <a:xfrm>
            <a:off x="1086332" y="2590798"/>
            <a:ext cx="7934378" cy="4267201"/>
          </a:xfrm>
          <a:custGeom>
            <a:avLst/>
            <a:gdLst/>
            <a:ahLst/>
            <a:cxnLst/>
            <a:rect l="l" t="t" r="r" b="b"/>
            <a:pathLst>
              <a:path w="5393690" h="3543300">
                <a:moveTo>
                  <a:pt x="0" y="3543261"/>
                </a:moveTo>
                <a:lnTo>
                  <a:pt x="5393690" y="3543261"/>
                </a:lnTo>
                <a:lnTo>
                  <a:pt x="5393690" y="0"/>
                </a:lnTo>
                <a:lnTo>
                  <a:pt x="0" y="0"/>
                </a:lnTo>
                <a:lnTo>
                  <a:pt x="0" y="3543261"/>
                </a:lnTo>
                <a:close/>
              </a:path>
            </a:pathLst>
          </a:custGeom>
          <a:solidFill>
            <a:srgbClr val="FFFA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"/>
          <p:cNvSpPr txBox="1">
            <a:spLocks/>
          </p:cNvSpPr>
          <p:nvPr/>
        </p:nvSpPr>
        <p:spPr>
          <a:xfrm>
            <a:off x="1139286" y="1260157"/>
            <a:ext cx="788142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3200" b="1" kern="0" spc="-20" dirty="0" smtClean="0">
                <a:solidFill>
                  <a:srgbClr val="FF0000"/>
                </a:solidFill>
              </a:rPr>
              <a:t>Brandklassen</a:t>
            </a:r>
            <a:endParaRPr lang="de-DE" sz="3200" b="1" kern="0" spc="-20" dirty="0">
              <a:solidFill>
                <a:srgbClr val="FF0000"/>
              </a:solidFill>
            </a:endParaRPr>
          </a:p>
        </p:txBody>
      </p:sp>
      <p:sp>
        <p:nvSpPr>
          <p:cNvPr id="15" name="object 13"/>
          <p:cNvSpPr txBox="1">
            <a:spLocks/>
          </p:cNvSpPr>
          <p:nvPr/>
        </p:nvSpPr>
        <p:spPr>
          <a:xfrm>
            <a:off x="3531999" y="7133122"/>
            <a:ext cx="629665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algn="r"/>
            <a:r>
              <a:rPr lang="de-DE" spc="-10" smtClean="0"/>
              <a:t>Ausbilderleitfaden</a:t>
            </a:r>
            <a:r>
              <a:rPr lang="de-DE" spc="-15" smtClean="0"/>
              <a:t> </a:t>
            </a:r>
            <a:r>
              <a:rPr lang="de-DE" spc="-10" smtClean="0"/>
              <a:t>für</a:t>
            </a:r>
            <a:r>
              <a:rPr lang="de-DE" spc="-5" smtClean="0"/>
              <a:t> di</a:t>
            </a:r>
            <a:r>
              <a:rPr lang="de-DE" smtClean="0"/>
              <a:t>e Freiwilligen</a:t>
            </a:r>
            <a:r>
              <a:rPr lang="de-DE" spc="-10" smtClean="0"/>
              <a:t> Feuerwehren</a:t>
            </a:r>
            <a:r>
              <a:rPr lang="de-DE" spc="-5" smtClean="0"/>
              <a:t> </a:t>
            </a:r>
            <a:r>
              <a:rPr lang="de-DE" spc="-10" smtClean="0"/>
              <a:t>Bayerns</a:t>
            </a:r>
            <a:r>
              <a:rPr lang="de-DE" smtClean="0"/>
              <a:t> </a:t>
            </a:r>
            <a:r>
              <a:rPr lang="de-DE" spc="-5" smtClean="0"/>
              <a:t> </a:t>
            </a:r>
            <a:r>
              <a:rPr lang="de-DE" spc="-10" smtClean="0"/>
              <a:t>–</a:t>
            </a:r>
            <a:r>
              <a:rPr lang="de-DE" smtClean="0"/>
              <a:t> </a:t>
            </a:r>
            <a:r>
              <a:rPr lang="de-DE" spc="-10" smtClean="0"/>
              <a:t>Modulare</a:t>
            </a:r>
            <a:r>
              <a:rPr lang="de-DE" spc="-5" smtClean="0"/>
              <a:t> </a:t>
            </a:r>
            <a:r>
              <a:rPr lang="de-DE" spc="-15" smtClean="0"/>
              <a:t>Truppausbildung</a:t>
            </a:r>
            <a:endParaRPr lang="de-DE" spc="-15" dirty="0"/>
          </a:p>
        </p:txBody>
      </p:sp>
      <p:sp>
        <p:nvSpPr>
          <p:cNvPr id="34" name="object 5"/>
          <p:cNvSpPr txBox="1"/>
          <p:nvPr/>
        </p:nvSpPr>
        <p:spPr>
          <a:xfrm>
            <a:off x="5307965" y="3705075"/>
            <a:ext cx="23628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Benzin, Kerzenwachs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5" name="object 6"/>
          <p:cNvSpPr txBox="1"/>
          <p:nvPr/>
        </p:nvSpPr>
        <p:spPr>
          <a:xfrm>
            <a:off x="5307965" y="4545075"/>
            <a:ext cx="17151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Erdgas,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231F20"/>
                </a:solidFill>
                <a:latin typeface="Arial"/>
                <a:cs typeface="Arial"/>
              </a:rPr>
              <a:t>Propan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6" name="object 7"/>
          <p:cNvSpPr txBox="1"/>
          <p:nvPr/>
        </p:nvSpPr>
        <p:spPr>
          <a:xfrm>
            <a:off x="5307965" y="5370074"/>
            <a:ext cx="12833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231F20"/>
                </a:solidFill>
                <a:latin typeface="Arial"/>
                <a:cs typeface="Arial"/>
              </a:rPr>
              <a:t>Magnesium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7" name="object 8"/>
          <p:cNvSpPr txBox="1"/>
          <p:nvPr/>
        </p:nvSpPr>
        <p:spPr>
          <a:xfrm>
            <a:off x="5307965" y="6153075"/>
            <a:ext cx="21977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Speisefette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231F20"/>
                </a:solidFill>
                <a:latin typeface="Arial"/>
                <a:cs typeface="Arial"/>
              </a:rPr>
              <a:t>und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231F20"/>
                </a:solidFill>
                <a:latin typeface="Arial"/>
                <a:cs typeface="Arial"/>
              </a:rPr>
              <a:t>-öle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8" name="object 9"/>
          <p:cNvSpPr/>
          <p:nvPr/>
        </p:nvSpPr>
        <p:spPr>
          <a:xfrm>
            <a:off x="1143482" y="4306214"/>
            <a:ext cx="736599" cy="711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0"/>
          <p:cNvSpPr/>
          <p:nvPr/>
        </p:nvSpPr>
        <p:spPr>
          <a:xfrm>
            <a:off x="1143482" y="5154295"/>
            <a:ext cx="736599" cy="7131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1"/>
          <p:cNvSpPr/>
          <p:nvPr/>
        </p:nvSpPr>
        <p:spPr>
          <a:xfrm>
            <a:off x="1143482" y="6019800"/>
            <a:ext cx="736599" cy="7130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2"/>
          <p:cNvSpPr/>
          <p:nvPr/>
        </p:nvSpPr>
        <p:spPr>
          <a:xfrm>
            <a:off x="1143482" y="2680449"/>
            <a:ext cx="727595" cy="7345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3"/>
          <p:cNvSpPr/>
          <p:nvPr/>
        </p:nvSpPr>
        <p:spPr>
          <a:xfrm>
            <a:off x="1143482" y="3511029"/>
            <a:ext cx="736599" cy="6868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14"/>
          <p:cNvSpPr txBox="1"/>
          <p:nvPr/>
        </p:nvSpPr>
        <p:spPr>
          <a:xfrm>
            <a:off x="5307965" y="2898425"/>
            <a:ext cx="13341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231F20"/>
                </a:solidFill>
                <a:latin typeface="Arial"/>
                <a:cs typeface="Arial"/>
              </a:rPr>
              <a:t>Holz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 Papier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4" name="object 15"/>
          <p:cNvSpPr/>
          <p:nvPr/>
        </p:nvSpPr>
        <p:spPr>
          <a:xfrm flipV="1">
            <a:off x="1087606" y="3388691"/>
            <a:ext cx="7933105" cy="45719"/>
          </a:xfrm>
          <a:custGeom>
            <a:avLst/>
            <a:gdLst/>
            <a:ahLst/>
            <a:cxnLst/>
            <a:rect l="l" t="t" r="r" b="b"/>
            <a:pathLst>
              <a:path w="7181850">
                <a:moveTo>
                  <a:pt x="0" y="0"/>
                </a:moveTo>
                <a:lnTo>
                  <a:pt x="7181583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6"/>
          <p:cNvSpPr/>
          <p:nvPr/>
        </p:nvSpPr>
        <p:spPr>
          <a:xfrm flipV="1">
            <a:off x="1093190" y="4197842"/>
            <a:ext cx="7927521" cy="56767"/>
          </a:xfrm>
          <a:custGeom>
            <a:avLst/>
            <a:gdLst/>
            <a:ahLst/>
            <a:cxnLst/>
            <a:rect l="l" t="t" r="r" b="b"/>
            <a:pathLst>
              <a:path w="7176134">
                <a:moveTo>
                  <a:pt x="0" y="0"/>
                </a:moveTo>
                <a:lnTo>
                  <a:pt x="7175995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5"/>
          <p:cNvSpPr/>
          <p:nvPr/>
        </p:nvSpPr>
        <p:spPr>
          <a:xfrm>
            <a:off x="1117600" y="5105399"/>
            <a:ext cx="7903112" cy="45719"/>
          </a:xfrm>
          <a:custGeom>
            <a:avLst/>
            <a:gdLst/>
            <a:ahLst/>
            <a:cxnLst/>
            <a:rect l="l" t="t" r="r" b="b"/>
            <a:pathLst>
              <a:path w="7181850">
                <a:moveTo>
                  <a:pt x="0" y="0"/>
                </a:moveTo>
                <a:lnTo>
                  <a:pt x="7181583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5"/>
          <p:cNvSpPr/>
          <p:nvPr/>
        </p:nvSpPr>
        <p:spPr>
          <a:xfrm>
            <a:off x="1117599" y="5943599"/>
            <a:ext cx="7903111" cy="45719"/>
          </a:xfrm>
          <a:custGeom>
            <a:avLst/>
            <a:gdLst/>
            <a:ahLst/>
            <a:cxnLst/>
            <a:rect l="l" t="t" r="r" b="b"/>
            <a:pathLst>
              <a:path w="7181850">
                <a:moveTo>
                  <a:pt x="0" y="0"/>
                </a:moveTo>
                <a:lnTo>
                  <a:pt x="7181583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"/>
          <p:cNvSpPr txBox="1"/>
          <p:nvPr/>
        </p:nvSpPr>
        <p:spPr>
          <a:xfrm>
            <a:off x="2032000" y="3637002"/>
            <a:ext cx="2895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800" b="1" dirty="0" smtClean="0">
                <a:solidFill>
                  <a:srgbClr val="231F20"/>
                </a:solidFill>
                <a:latin typeface="Arial"/>
                <a:cs typeface="Arial"/>
              </a:rPr>
              <a:t>Brände flüssiger oder flüssig werdender Stoffe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4" name="object 6"/>
          <p:cNvSpPr txBox="1"/>
          <p:nvPr/>
        </p:nvSpPr>
        <p:spPr>
          <a:xfrm>
            <a:off x="2032000" y="4542250"/>
            <a:ext cx="28956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800" b="1" spc="-10" dirty="0" smtClean="0">
                <a:solidFill>
                  <a:srgbClr val="231F20"/>
                </a:solidFill>
                <a:latin typeface="Arial"/>
                <a:cs typeface="Arial"/>
              </a:rPr>
              <a:t>Brände von Gasen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5" name="object 7"/>
          <p:cNvSpPr txBox="1"/>
          <p:nvPr/>
        </p:nvSpPr>
        <p:spPr>
          <a:xfrm>
            <a:off x="2032000" y="5367249"/>
            <a:ext cx="28956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800" b="1" spc="-15" dirty="0" smtClean="0">
                <a:solidFill>
                  <a:srgbClr val="231F20"/>
                </a:solidFill>
                <a:latin typeface="Arial"/>
                <a:cs typeface="Arial"/>
              </a:rPr>
              <a:t>Brände von Metallen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6" name="object 8"/>
          <p:cNvSpPr txBox="1"/>
          <p:nvPr/>
        </p:nvSpPr>
        <p:spPr>
          <a:xfrm>
            <a:off x="2032000" y="6096000"/>
            <a:ext cx="28956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800" b="1" dirty="0" smtClean="0">
                <a:solidFill>
                  <a:srgbClr val="231F20"/>
                </a:solidFill>
                <a:latin typeface="Arial"/>
                <a:cs typeface="Arial"/>
              </a:rPr>
              <a:t>Brände von Frittier- </a:t>
            </a:r>
            <a:br>
              <a:rPr lang="de-DE" sz="1800" b="1" dirty="0" smtClean="0">
                <a:solidFill>
                  <a:srgbClr val="231F20"/>
                </a:solidFill>
                <a:latin typeface="Arial"/>
                <a:cs typeface="Arial"/>
              </a:rPr>
            </a:br>
            <a:r>
              <a:rPr lang="de-DE" sz="1800" b="1" dirty="0" smtClean="0">
                <a:solidFill>
                  <a:srgbClr val="231F20"/>
                </a:solidFill>
                <a:latin typeface="Arial"/>
                <a:cs typeface="Arial"/>
              </a:rPr>
              <a:t>und Fettbackgeräten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7" name="object 14"/>
          <p:cNvSpPr txBox="1"/>
          <p:nvPr/>
        </p:nvSpPr>
        <p:spPr>
          <a:xfrm>
            <a:off x="2032000" y="2895600"/>
            <a:ext cx="28956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800" b="1" spc="-15" dirty="0" smtClean="0">
                <a:solidFill>
                  <a:srgbClr val="231F20"/>
                </a:solidFill>
                <a:latin typeface="Arial"/>
                <a:cs typeface="Arial"/>
              </a:rPr>
              <a:t>Brände fester Stoffe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8" name="object 14"/>
          <p:cNvSpPr txBox="1"/>
          <p:nvPr/>
        </p:nvSpPr>
        <p:spPr>
          <a:xfrm>
            <a:off x="5307965" y="2136425"/>
            <a:ext cx="327723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800" b="1" spc="-15" dirty="0" smtClean="0">
                <a:solidFill>
                  <a:schemeClr val="bg1"/>
                </a:solidFill>
                <a:latin typeface="Arial"/>
                <a:cs typeface="Arial"/>
              </a:rPr>
              <a:t>Beispiele für brennbare Stoffe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9" name="object 14"/>
          <p:cNvSpPr txBox="1"/>
          <p:nvPr/>
        </p:nvSpPr>
        <p:spPr>
          <a:xfrm>
            <a:off x="2032000" y="2133600"/>
            <a:ext cx="25146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800" b="1" spc="-15" dirty="0" smtClean="0">
                <a:solidFill>
                  <a:schemeClr val="bg1"/>
                </a:solidFill>
                <a:latin typeface="Arial"/>
                <a:cs typeface="Arial"/>
              </a:rPr>
              <a:t>Brandklassen</a:t>
            </a:r>
            <a:endParaRPr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64" name="Gerade Verbindung 63"/>
          <p:cNvCxnSpPr/>
          <p:nvPr/>
        </p:nvCxnSpPr>
        <p:spPr>
          <a:xfrm flipH="1">
            <a:off x="5054159" y="1981200"/>
            <a:ext cx="2792" cy="4876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18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69" grpId="0" animBg="1"/>
      <p:bldP spid="1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47" grpId="0" animBg="1"/>
      <p:bldP spid="48" grpId="0" animBg="1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/>
          <p:cNvSpPr txBox="1">
            <a:spLocks/>
          </p:cNvSpPr>
          <p:nvPr/>
        </p:nvSpPr>
        <p:spPr>
          <a:xfrm>
            <a:off x="1139286" y="1260157"/>
            <a:ext cx="788142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/>
            <a:r>
              <a:rPr lang="de-DE" sz="3200" b="1" kern="0" spc="-20" dirty="0" smtClean="0">
                <a:solidFill>
                  <a:srgbClr val="FF0000"/>
                </a:solidFill>
              </a:rPr>
              <a:t>Löschverhalten</a:t>
            </a:r>
            <a:endParaRPr lang="de-DE" sz="3200" b="1" kern="0" spc="-20" dirty="0">
              <a:solidFill>
                <a:srgbClr val="FF0000"/>
              </a:solidFill>
            </a:endParaRPr>
          </a:p>
        </p:txBody>
      </p:sp>
      <p:sp>
        <p:nvSpPr>
          <p:cNvPr id="33" name="object 2"/>
          <p:cNvSpPr/>
          <p:nvPr/>
        </p:nvSpPr>
        <p:spPr>
          <a:xfrm>
            <a:off x="1074800" y="2774912"/>
            <a:ext cx="5393690" cy="3625888"/>
          </a:xfrm>
          <a:custGeom>
            <a:avLst/>
            <a:gdLst/>
            <a:ahLst/>
            <a:cxnLst/>
            <a:rect l="l" t="t" r="r" b="b"/>
            <a:pathLst>
              <a:path w="5393690" h="3543300">
                <a:moveTo>
                  <a:pt x="0" y="3543261"/>
                </a:moveTo>
                <a:lnTo>
                  <a:pt x="5393690" y="3543261"/>
                </a:lnTo>
                <a:lnTo>
                  <a:pt x="5393690" y="0"/>
                </a:lnTo>
                <a:lnTo>
                  <a:pt x="0" y="0"/>
                </a:lnTo>
                <a:lnTo>
                  <a:pt x="0" y="3543261"/>
                </a:lnTo>
                <a:close/>
              </a:path>
            </a:pathLst>
          </a:custGeom>
          <a:solidFill>
            <a:srgbClr val="FFFAC2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5"/>
          <p:cNvSpPr/>
          <p:nvPr/>
        </p:nvSpPr>
        <p:spPr>
          <a:xfrm>
            <a:off x="1089507" y="2065015"/>
            <a:ext cx="5382260" cy="707390"/>
          </a:xfrm>
          <a:custGeom>
            <a:avLst/>
            <a:gdLst/>
            <a:ahLst/>
            <a:cxnLst/>
            <a:rect l="l" t="t" r="r" b="b"/>
            <a:pathLst>
              <a:path w="5382260" h="707389">
                <a:moveTo>
                  <a:pt x="0" y="707301"/>
                </a:moveTo>
                <a:lnTo>
                  <a:pt x="5382260" y="707301"/>
                </a:lnTo>
                <a:lnTo>
                  <a:pt x="5382260" y="0"/>
                </a:lnTo>
                <a:lnTo>
                  <a:pt x="0" y="0"/>
                </a:lnTo>
                <a:lnTo>
                  <a:pt x="0" y="707301"/>
                </a:lnTo>
                <a:close/>
              </a:path>
            </a:pathLst>
          </a:custGeom>
          <a:solidFill>
            <a:srgbClr val="5C96C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6"/>
          <p:cNvSpPr/>
          <p:nvPr/>
        </p:nvSpPr>
        <p:spPr>
          <a:xfrm>
            <a:off x="1089507" y="2065015"/>
            <a:ext cx="5382260" cy="707390"/>
          </a:xfrm>
          <a:custGeom>
            <a:avLst/>
            <a:gdLst/>
            <a:ahLst/>
            <a:cxnLst/>
            <a:rect l="l" t="t" r="r" b="b"/>
            <a:pathLst>
              <a:path w="5382260" h="707389">
                <a:moveTo>
                  <a:pt x="0" y="707301"/>
                </a:moveTo>
                <a:lnTo>
                  <a:pt x="5382260" y="707301"/>
                </a:lnTo>
                <a:lnTo>
                  <a:pt x="5382260" y="0"/>
                </a:lnTo>
                <a:lnTo>
                  <a:pt x="0" y="0"/>
                </a:lnTo>
                <a:lnTo>
                  <a:pt x="0" y="707301"/>
                </a:lnTo>
                <a:close/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7"/>
          <p:cNvSpPr/>
          <p:nvPr/>
        </p:nvSpPr>
        <p:spPr>
          <a:xfrm>
            <a:off x="3249993" y="2426970"/>
            <a:ext cx="3229610" cy="0"/>
          </a:xfrm>
          <a:custGeom>
            <a:avLst/>
            <a:gdLst/>
            <a:ahLst/>
            <a:cxnLst/>
            <a:rect l="l" t="t" r="r" b="b"/>
            <a:pathLst>
              <a:path w="3229610">
                <a:moveTo>
                  <a:pt x="0" y="0"/>
                </a:moveTo>
                <a:lnTo>
                  <a:pt x="3229508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8"/>
          <p:cNvSpPr/>
          <p:nvPr/>
        </p:nvSpPr>
        <p:spPr>
          <a:xfrm>
            <a:off x="3245972" y="2778667"/>
            <a:ext cx="0" cy="3618229"/>
          </a:xfrm>
          <a:custGeom>
            <a:avLst/>
            <a:gdLst/>
            <a:ahLst/>
            <a:cxnLst/>
            <a:rect l="l" t="t" r="r" b="b"/>
            <a:pathLst>
              <a:path h="3618229">
                <a:moveTo>
                  <a:pt x="0" y="3617899"/>
                </a:moveTo>
                <a:lnTo>
                  <a:pt x="0" y="0"/>
                </a:lnTo>
              </a:path>
            </a:pathLst>
          </a:custGeom>
          <a:ln w="12699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9"/>
          <p:cNvSpPr/>
          <p:nvPr/>
        </p:nvSpPr>
        <p:spPr>
          <a:xfrm>
            <a:off x="4319757" y="2781300"/>
            <a:ext cx="0" cy="3619500"/>
          </a:xfrm>
          <a:custGeom>
            <a:avLst/>
            <a:gdLst/>
            <a:ahLst/>
            <a:cxnLst/>
            <a:rect l="l" t="t" r="r" b="b"/>
            <a:pathLst>
              <a:path h="3619500">
                <a:moveTo>
                  <a:pt x="0" y="3619500"/>
                </a:moveTo>
                <a:lnTo>
                  <a:pt x="0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0"/>
          <p:cNvSpPr/>
          <p:nvPr/>
        </p:nvSpPr>
        <p:spPr>
          <a:xfrm>
            <a:off x="5406242" y="2781300"/>
            <a:ext cx="0" cy="3619500"/>
          </a:xfrm>
          <a:custGeom>
            <a:avLst/>
            <a:gdLst/>
            <a:ahLst/>
            <a:cxnLst/>
            <a:rect l="l" t="t" r="r" b="b"/>
            <a:pathLst>
              <a:path h="3619500">
                <a:moveTo>
                  <a:pt x="0" y="3619500"/>
                </a:moveTo>
                <a:lnTo>
                  <a:pt x="0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11"/>
          <p:cNvSpPr txBox="1"/>
          <p:nvPr/>
        </p:nvSpPr>
        <p:spPr>
          <a:xfrm>
            <a:off x="3361990" y="2136788"/>
            <a:ext cx="3039110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7940" algn="ctr">
              <a:lnSpc>
                <a:spcPct val="100000"/>
              </a:lnSpc>
            </a:pPr>
            <a:r>
              <a:rPr sz="1700" b="1" dirty="0">
                <a:solidFill>
                  <a:srgbClr val="FFFFFF"/>
                </a:solidFill>
                <a:latin typeface="Arial"/>
                <a:cs typeface="Arial"/>
              </a:rPr>
              <a:t>Löschverfahren</a:t>
            </a:r>
            <a:r>
              <a:rPr sz="1700" b="1" spc="-10" dirty="0">
                <a:solidFill>
                  <a:srgbClr val="FFFFFF"/>
                </a:solidFill>
                <a:latin typeface="Arial"/>
                <a:cs typeface="Arial"/>
              </a:rPr>
              <a:t> (Regelfall)</a:t>
            </a:r>
            <a:endParaRPr sz="17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25"/>
              </a:spcBef>
              <a:tabLst>
                <a:tab pos="1089660" algn="l"/>
                <a:tab pos="2113915" algn="l"/>
              </a:tabLst>
            </a:pP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Abkühle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	Ersticken	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Beseitigen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3" name="object 12"/>
          <p:cNvSpPr txBox="1"/>
          <p:nvPr/>
        </p:nvSpPr>
        <p:spPr>
          <a:xfrm>
            <a:off x="1473309" y="2301294"/>
            <a:ext cx="13849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Brandklasse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4" name="object 13"/>
          <p:cNvSpPr/>
          <p:nvPr/>
        </p:nvSpPr>
        <p:spPr>
          <a:xfrm>
            <a:off x="3245972" y="2065336"/>
            <a:ext cx="0" cy="700405"/>
          </a:xfrm>
          <a:custGeom>
            <a:avLst/>
            <a:gdLst/>
            <a:ahLst/>
            <a:cxnLst/>
            <a:rect l="l" t="t" r="r" b="b"/>
            <a:pathLst>
              <a:path h="700405">
                <a:moveTo>
                  <a:pt x="0" y="699833"/>
                </a:moveTo>
                <a:lnTo>
                  <a:pt x="0" y="0"/>
                </a:lnTo>
              </a:path>
            </a:pathLst>
          </a:custGeom>
          <a:ln w="126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14"/>
          <p:cNvSpPr/>
          <p:nvPr/>
        </p:nvSpPr>
        <p:spPr>
          <a:xfrm>
            <a:off x="4320185" y="2429933"/>
            <a:ext cx="0" cy="335280"/>
          </a:xfrm>
          <a:custGeom>
            <a:avLst/>
            <a:gdLst/>
            <a:ahLst/>
            <a:cxnLst/>
            <a:rect l="l" t="t" r="r" b="b"/>
            <a:pathLst>
              <a:path h="335280">
                <a:moveTo>
                  <a:pt x="0" y="0"/>
                </a:moveTo>
                <a:lnTo>
                  <a:pt x="0" y="3352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15"/>
          <p:cNvSpPr/>
          <p:nvPr/>
        </p:nvSpPr>
        <p:spPr>
          <a:xfrm>
            <a:off x="5405819" y="2429933"/>
            <a:ext cx="0" cy="335280"/>
          </a:xfrm>
          <a:custGeom>
            <a:avLst/>
            <a:gdLst/>
            <a:ahLst/>
            <a:cxnLst/>
            <a:rect l="l" t="t" r="r" b="b"/>
            <a:pathLst>
              <a:path h="335280">
                <a:moveTo>
                  <a:pt x="0" y="0"/>
                </a:moveTo>
                <a:lnTo>
                  <a:pt x="0" y="335241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17"/>
          <p:cNvSpPr/>
          <p:nvPr/>
        </p:nvSpPr>
        <p:spPr>
          <a:xfrm>
            <a:off x="1083162" y="3500120"/>
            <a:ext cx="5389245" cy="0"/>
          </a:xfrm>
          <a:custGeom>
            <a:avLst/>
            <a:gdLst/>
            <a:ahLst/>
            <a:cxnLst/>
            <a:rect l="l" t="t" r="r" b="b"/>
            <a:pathLst>
              <a:path w="5389245">
                <a:moveTo>
                  <a:pt x="0" y="0"/>
                </a:moveTo>
                <a:lnTo>
                  <a:pt x="5389245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8"/>
          <p:cNvSpPr/>
          <p:nvPr/>
        </p:nvSpPr>
        <p:spPr>
          <a:xfrm>
            <a:off x="1083162" y="4220210"/>
            <a:ext cx="5393690" cy="0"/>
          </a:xfrm>
          <a:custGeom>
            <a:avLst/>
            <a:gdLst/>
            <a:ahLst/>
            <a:cxnLst/>
            <a:rect l="l" t="t" r="r" b="b"/>
            <a:pathLst>
              <a:path w="5393690">
                <a:moveTo>
                  <a:pt x="0" y="0"/>
                </a:moveTo>
                <a:lnTo>
                  <a:pt x="5393690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9"/>
          <p:cNvSpPr/>
          <p:nvPr/>
        </p:nvSpPr>
        <p:spPr>
          <a:xfrm>
            <a:off x="1083162" y="4940299"/>
            <a:ext cx="5396865" cy="0"/>
          </a:xfrm>
          <a:custGeom>
            <a:avLst/>
            <a:gdLst/>
            <a:ahLst/>
            <a:cxnLst/>
            <a:rect l="l" t="t" r="r" b="b"/>
            <a:pathLst>
              <a:path w="5396865">
                <a:moveTo>
                  <a:pt x="0" y="0"/>
                </a:moveTo>
                <a:lnTo>
                  <a:pt x="5396331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/>
          <p:nvPr/>
        </p:nvSpPr>
        <p:spPr>
          <a:xfrm>
            <a:off x="1083162" y="5666740"/>
            <a:ext cx="5393690" cy="0"/>
          </a:xfrm>
          <a:custGeom>
            <a:avLst/>
            <a:gdLst/>
            <a:ahLst/>
            <a:cxnLst/>
            <a:rect l="l" t="t" r="r" b="b"/>
            <a:pathLst>
              <a:path w="5393690">
                <a:moveTo>
                  <a:pt x="0" y="0"/>
                </a:moveTo>
                <a:lnTo>
                  <a:pt x="5393156" y="0"/>
                </a:lnTo>
              </a:path>
            </a:pathLst>
          </a:custGeom>
          <a:ln w="12700">
            <a:solidFill>
              <a:srgbClr val="70A1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1"/>
          <p:cNvSpPr/>
          <p:nvPr/>
        </p:nvSpPr>
        <p:spPr>
          <a:xfrm>
            <a:off x="1777077" y="2805374"/>
            <a:ext cx="698495" cy="673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22"/>
          <p:cNvSpPr/>
          <p:nvPr/>
        </p:nvSpPr>
        <p:spPr>
          <a:xfrm>
            <a:off x="1777077" y="3523369"/>
            <a:ext cx="707118" cy="6593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23"/>
          <p:cNvSpPr/>
          <p:nvPr/>
        </p:nvSpPr>
        <p:spPr>
          <a:xfrm>
            <a:off x="1772987" y="4237749"/>
            <a:ext cx="707119" cy="683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24"/>
          <p:cNvSpPr/>
          <p:nvPr/>
        </p:nvSpPr>
        <p:spPr>
          <a:xfrm>
            <a:off x="1772987" y="4964069"/>
            <a:ext cx="707132" cy="6845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25"/>
          <p:cNvSpPr/>
          <p:nvPr/>
        </p:nvSpPr>
        <p:spPr>
          <a:xfrm>
            <a:off x="1772987" y="5687669"/>
            <a:ext cx="707132" cy="6845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26"/>
          <p:cNvSpPr/>
          <p:nvPr/>
        </p:nvSpPr>
        <p:spPr>
          <a:xfrm>
            <a:off x="3535690" y="2904673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27"/>
          <p:cNvSpPr/>
          <p:nvPr/>
        </p:nvSpPr>
        <p:spPr>
          <a:xfrm>
            <a:off x="5608690" y="2904673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28"/>
          <p:cNvSpPr/>
          <p:nvPr/>
        </p:nvSpPr>
        <p:spPr>
          <a:xfrm>
            <a:off x="5608690" y="3615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29"/>
          <p:cNvSpPr/>
          <p:nvPr/>
        </p:nvSpPr>
        <p:spPr>
          <a:xfrm>
            <a:off x="4486690" y="3615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30"/>
          <p:cNvSpPr/>
          <p:nvPr/>
        </p:nvSpPr>
        <p:spPr>
          <a:xfrm>
            <a:off x="5608690" y="4362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31"/>
          <p:cNvSpPr/>
          <p:nvPr/>
        </p:nvSpPr>
        <p:spPr>
          <a:xfrm>
            <a:off x="4486690" y="4362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32"/>
          <p:cNvSpPr/>
          <p:nvPr/>
        </p:nvSpPr>
        <p:spPr>
          <a:xfrm>
            <a:off x="5608690" y="5091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8" y="264470"/>
                </a:lnTo>
                <a:lnTo>
                  <a:pt x="28778" y="279485"/>
                </a:lnTo>
                <a:lnTo>
                  <a:pt x="39469" y="288238"/>
                </a:lnTo>
                <a:lnTo>
                  <a:pt x="70652" y="324349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33"/>
          <p:cNvSpPr/>
          <p:nvPr/>
        </p:nvSpPr>
        <p:spPr>
          <a:xfrm>
            <a:off x="4486690" y="5091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8" y="264470"/>
                </a:lnTo>
                <a:lnTo>
                  <a:pt x="28778" y="279485"/>
                </a:lnTo>
                <a:lnTo>
                  <a:pt x="39469" y="288238"/>
                </a:lnTo>
                <a:lnTo>
                  <a:pt x="70652" y="324349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34"/>
          <p:cNvSpPr/>
          <p:nvPr/>
        </p:nvSpPr>
        <p:spPr>
          <a:xfrm>
            <a:off x="5608690" y="5829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35"/>
          <p:cNvSpPr/>
          <p:nvPr/>
        </p:nvSpPr>
        <p:spPr>
          <a:xfrm>
            <a:off x="4486690" y="5829672"/>
            <a:ext cx="612140" cy="429259"/>
          </a:xfrm>
          <a:custGeom>
            <a:avLst/>
            <a:gdLst/>
            <a:ahLst/>
            <a:cxnLst/>
            <a:rect l="l" t="t" r="r" b="b"/>
            <a:pathLst>
              <a:path w="612139" h="429260">
                <a:moveTo>
                  <a:pt x="81418" y="225622"/>
                </a:moveTo>
                <a:lnTo>
                  <a:pt x="36328" y="235958"/>
                </a:lnTo>
                <a:lnTo>
                  <a:pt x="0" y="257287"/>
                </a:lnTo>
                <a:lnTo>
                  <a:pt x="8581" y="264470"/>
                </a:lnTo>
                <a:lnTo>
                  <a:pt x="28778" y="279488"/>
                </a:lnTo>
                <a:lnTo>
                  <a:pt x="39469" y="288238"/>
                </a:lnTo>
                <a:lnTo>
                  <a:pt x="70652" y="324350"/>
                </a:lnTo>
                <a:lnTo>
                  <a:pt x="92973" y="358991"/>
                </a:lnTo>
                <a:lnTo>
                  <a:pt x="114288" y="396252"/>
                </a:lnTo>
                <a:lnTo>
                  <a:pt x="130288" y="428651"/>
                </a:lnTo>
                <a:lnTo>
                  <a:pt x="137874" y="425788"/>
                </a:lnTo>
                <a:lnTo>
                  <a:pt x="147311" y="421418"/>
                </a:lnTo>
                <a:lnTo>
                  <a:pt x="158662" y="415702"/>
                </a:lnTo>
                <a:lnTo>
                  <a:pt x="187362" y="400873"/>
                </a:lnTo>
                <a:lnTo>
                  <a:pt x="220479" y="384441"/>
                </a:lnTo>
                <a:lnTo>
                  <a:pt x="247344" y="345680"/>
                </a:lnTo>
                <a:lnTo>
                  <a:pt x="269331" y="317195"/>
                </a:lnTo>
                <a:lnTo>
                  <a:pt x="170924" y="317195"/>
                </a:lnTo>
                <a:lnTo>
                  <a:pt x="146796" y="278295"/>
                </a:lnTo>
                <a:lnTo>
                  <a:pt x="117381" y="243120"/>
                </a:lnTo>
                <a:lnTo>
                  <a:pt x="90061" y="226846"/>
                </a:lnTo>
                <a:lnTo>
                  <a:pt x="81418" y="225622"/>
                </a:lnTo>
                <a:close/>
              </a:path>
              <a:path w="612139" h="429260">
                <a:moveTo>
                  <a:pt x="596018" y="0"/>
                </a:moveTo>
                <a:lnTo>
                  <a:pt x="550609" y="20531"/>
                </a:lnTo>
                <a:lnTo>
                  <a:pt x="516271" y="38083"/>
                </a:lnTo>
                <a:lnTo>
                  <a:pt x="481693" y="57481"/>
                </a:lnTo>
                <a:lnTo>
                  <a:pt x="446874" y="78725"/>
                </a:lnTo>
                <a:lnTo>
                  <a:pt x="411816" y="101814"/>
                </a:lnTo>
                <a:lnTo>
                  <a:pt x="376519" y="126749"/>
                </a:lnTo>
                <a:lnTo>
                  <a:pt x="341465" y="153171"/>
                </a:lnTo>
                <a:lnTo>
                  <a:pt x="308218" y="179917"/>
                </a:lnTo>
                <a:lnTo>
                  <a:pt x="276899" y="206899"/>
                </a:lnTo>
                <a:lnTo>
                  <a:pt x="247509" y="234117"/>
                </a:lnTo>
                <a:lnTo>
                  <a:pt x="220050" y="261572"/>
                </a:lnTo>
                <a:lnTo>
                  <a:pt x="186441" y="298548"/>
                </a:lnTo>
                <a:lnTo>
                  <a:pt x="170924" y="317195"/>
                </a:lnTo>
                <a:lnTo>
                  <a:pt x="269331" y="317195"/>
                </a:lnTo>
                <a:lnTo>
                  <a:pt x="270399" y="315851"/>
                </a:lnTo>
                <a:lnTo>
                  <a:pt x="278638" y="305764"/>
                </a:lnTo>
                <a:lnTo>
                  <a:pt x="305015" y="275070"/>
                </a:lnTo>
                <a:lnTo>
                  <a:pt x="334466" y="243120"/>
                </a:lnTo>
                <a:lnTo>
                  <a:pt x="365242" y="211735"/>
                </a:lnTo>
                <a:lnTo>
                  <a:pt x="399092" y="179095"/>
                </a:lnTo>
                <a:lnTo>
                  <a:pt x="433706" y="147415"/>
                </a:lnTo>
                <a:lnTo>
                  <a:pt x="467441" y="118232"/>
                </a:lnTo>
                <a:lnTo>
                  <a:pt x="500043" y="91759"/>
                </a:lnTo>
                <a:lnTo>
                  <a:pt x="531767" y="67782"/>
                </a:lnTo>
                <a:lnTo>
                  <a:pt x="572566" y="39807"/>
                </a:lnTo>
                <a:lnTo>
                  <a:pt x="611652" y="16395"/>
                </a:lnTo>
                <a:lnTo>
                  <a:pt x="596018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1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Löschmittel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36" name="object 3"/>
          <p:cNvSpPr txBox="1"/>
          <p:nvPr/>
        </p:nvSpPr>
        <p:spPr>
          <a:xfrm>
            <a:off x="1085215" y="2514600"/>
            <a:ext cx="4604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spc="-55" dirty="0" smtClean="0">
                <a:solidFill>
                  <a:srgbClr val="231F20"/>
                </a:solidFill>
                <a:latin typeface="Arial"/>
                <a:cs typeface="Arial"/>
              </a:rPr>
              <a:t>Wasser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7" name="object 3"/>
          <p:cNvSpPr txBox="1"/>
          <p:nvPr/>
        </p:nvSpPr>
        <p:spPr>
          <a:xfrm>
            <a:off x="1085215" y="3075801"/>
            <a:ext cx="4604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spc="-5" dirty="0" smtClean="0">
                <a:solidFill>
                  <a:srgbClr val="231F20"/>
                </a:solidFill>
                <a:latin typeface="Arial"/>
                <a:cs typeface="Arial"/>
              </a:rPr>
              <a:t>Wasser mit Zusätzen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8" name="object 3"/>
          <p:cNvSpPr txBox="1"/>
          <p:nvPr/>
        </p:nvSpPr>
        <p:spPr>
          <a:xfrm>
            <a:off x="1085215" y="3609201"/>
            <a:ext cx="55949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spc="-5" dirty="0" smtClean="0">
                <a:solidFill>
                  <a:srgbClr val="231F20"/>
                </a:solidFill>
                <a:latin typeface="Arial"/>
                <a:cs typeface="Arial"/>
              </a:rPr>
              <a:t>Schaum</a:t>
            </a:r>
          </a:p>
        </p:txBody>
      </p:sp>
      <p:sp>
        <p:nvSpPr>
          <p:cNvPr id="51" name="object 3"/>
          <p:cNvSpPr txBox="1"/>
          <p:nvPr/>
        </p:nvSpPr>
        <p:spPr>
          <a:xfrm>
            <a:off x="1085215" y="4142601"/>
            <a:ext cx="46043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spc="-55" dirty="0" smtClean="0">
                <a:solidFill>
                  <a:srgbClr val="231F20"/>
                </a:solidFill>
                <a:latin typeface="Arial"/>
                <a:cs typeface="Arial"/>
              </a:rPr>
              <a:t>Löschpulver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1085215" y="4724400"/>
            <a:ext cx="55949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spc="-5" dirty="0" smtClean="0">
                <a:solidFill>
                  <a:srgbClr val="231F20"/>
                </a:solidFill>
                <a:latin typeface="Arial"/>
                <a:cs typeface="Arial"/>
              </a:rPr>
              <a:t>Kohlendioxid (CO</a:t>
            </a:r>
            <a:r>
              <a:rPr lang="de-DE" spc="-5" baseline="-25000" dirty="0" smtClean="0">
                <a:solidFill>
                  <a:srgbClr val="231F20"/>
                </a:solidFill>
                <a:latin typeface="Arial"/>
                <a:cs typeface="Arial"/>
              </a:rPr>
              <a:t>2</a:t>
            </a:r>
            <a:r>
              <a:rPr lang="de-DE" spc="-5" dirty="0" smtClean="0">
                <a:solidFill>
                  <a:srgbClr val="231F20"/>
                </a:solidFill>
                <a:latin typeface="Arial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1343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38" grpId="0"/>
      <p:bldP spid="5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Löschmittel Wasser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0" name="object 3"/>
          <p:cNvSpPr/>
          <p:nvPr/>
        </p:nvSpPr>
        <p:spPr>
          <a:xfrm>
            <a:off x="1179299" y="1939011"/>
            <a:ext cx="4322060" cy="478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4995303" y="1954899"/>
            <a:ext cx="1588770" cy="4771390"/>
          </a:xfrm>
          <a:custGeom>
            <a:avLst/>
            <a:gdLst/>
            <a:ahLst/>
            <a:cxnLst/>
            <a:rect l="l" t="t" r="r" b="b"/>
            <a:pathLst>
              <a:path w="1588770" h="4771390">
                <a:moveTo>
                  <a:pt x="0" y="4771097"/>
                </a:moveTo>
                <a:lnTo>
                  <a:pt x="1588452" y="4771097"/>
                </a:lnTo>
                <a:lnTo>
                  <a:pt x="1588452" y="0"/>
                </a:lnTo>
                <a:lnTo>
                  <a:pt x="0" y="0"/>
                </a:lnTo>
                <a:lnTo>
                  <a:pt x="0" y="4771097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/>
          <p:nvPr/>
        </p:nvSpPr>
        <p:spPr>
          <a:xfrm>
            <a:off x="5207287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 err="1" smtClean="0">
                <a:solidFill>
                  <a:srgbClr val="0C80BB"/>
                </a:solidFill>
                <a:latin typeface="Arial"/>
                <a:cs typeface="Arial"/>
              </a:rPr>
              <a:t>Eigenschaften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7" y="22860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sz="1800" b="1" dirty="0" err="1" smtClean="0">
                <a:solidFill>
                  <a:srgbClr val="231F20"/>
                </a:solidFill>
                <a:latin typeface="Arial"/>
                <a:cs typeface="Arial"/>
              </a:rPr>
              <a:t>Elektrisch</a:t>
            </a:r>
            <a:r>
              <a:rPr sz="1800" b="1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leitfähig (</a:t>
            </a:r>
            <a:r>
              <a:rPr sz="1800" b="1" dirty="0" err="1">
                <a:solidFill>
                  <a:srgbClr val="231F20"/>
                </a:solidFill>
                <a:latin typeface="Arial"/>
                <a:cs typeface="Arial"/>
              </a:rPr>
              <a:t>Löschwasser</a:t>
            </a:r>
            <a:r>
              <a:rPr sz="1800" b="1" dirty="0" smtClean="0">
                <a:solidFill>
                  <a:srgbClr val="231F20"/>
                </a:solidFill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5207287" y="26670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sz="1800" b="1" spc="-5" dirty="0" err="1" smtClean="0">
                <a:solidFill>
                  <a:srgbClr val="231F20"/>
                </a:solidFill>
                <a:latin typeface="Arial"/>
                <a:cs typeface="Arial"/>
              </a:rPr>
              <a:t>Hohe</a:t>
            </a:r>
            <a:r>
              <a:rPr sz="1800" b="1" dirty="0" err="1" smtClean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800" b="1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5" dirty="0" err="1" smtClean="0">
                <a:solidFill>
                  <a:srgbClr val="231F20"/>
                </a:solidFill>
                <a:latin typeface="Arial"/>
                <a:cs typeface="Arial"/>
              </a:rPr>
              <a:t>Wärmebindungsvermögen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5207287" y="29996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sz="1800" b="1" dirty="0" err="1" smtClean="0">
                <a:solidFill>
                  <a:srgbClr val="231F20"/>
                </a:solidFill>
                <a:latin typeface="Arial"/>
                <a:cs typeface="Arial"/>
              </a:rPr>
              <a:t>Gefriert</a:t>
            </a:r>
            <a:r>
              <a:rPr sz="1800" b="1" spc="-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(Gefahr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231F20"/>
                </a:solidFill>
                <a:latin typeface="Arial"/>
                <a:cs typeface="Arial"/>
              </a:rPr>
              <a:t>im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inter</a:t>
            </a:r>
            <a:r>
              <a:rPr sz="1800" b="1" dirty="0" smtClean="0">
                <a:solidFill>
                  <a:srgbClr val="231F20"/>
                </a:solidFill>
                <a:latin typeface="Arial"/>
                <a:cs typeface="Arial"/>
              </a:rPr>
              <a:t>!)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5232400" y="34290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5232400" y="38378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sz="1800" b="1" dirty="0" smtClean="0">
                <a:solidFill>
                  <a:srgbClr val="231F20"/>
                </a:solidFill>
                <a:latin typeface="Arial"/>
                <a:cs typeface="Arial"/>
              </a:rPr>
              <a:t>Abkühlend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5232400" y="4355068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5232400" y="47522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8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sz="1800" b="1" dirty="0" smtClean="0">
                <a:solidFill>
                  <a:srgbClr val="231F20"/>
                </a:solidFill>
                <a:latin typeface="Arial"/>
                <a:cs typeface="Arial"/>
              </a:rPr>
              <a:t>Brandklasse A (eingeschränkt B+C)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5193268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5618202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Mehrzweckstrahlrohre BM, CM, DM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5190490" y="5923002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Hohlstrahlrohre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5190490" y="62484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5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Kübelspritze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5190490" y="65532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9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114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ragbar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 Feuerlöscher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949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Löschmittel Wasser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0" name="object 3"/>
          <p:cNvSpPr/>
          <p:nvPr/>
        </p:nvSpPr>
        <p:spPr>
          <a:xfrm>
            <a:off x="1179299" y="1939011"/>
            <a:ext cx="4322060" cy="4787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4995303" y="1954899"/>
            <a:ext cx="1588770" cy="4771390"/>
          </a:xfrm>
          <a:custGeom>
            <a:avLst/>
            <a:gdLst/>
            <a:ahLst/>
            <a:cxnLst/>
            <a:rect l="l" t="t" r="r" b="b"/>
            <a:pathLst>
              <a:path w="1588770" h="4771390">
                <a:moveTo>
                  <a:pt x="0" y="4771097"/>
                </a:moveTo>
                <a:lnTo>
                  <a:pt x="1588452" y="4771097"/>
                </a:lnTo>
                <a:lnTo>
                  <a:pt x="1588452" y="0"/>
                </a:lnTo>
                <a:lnTo>
                  <a:pt x="0" y="0"/>
                </a:lnTo>
                <a:lnTo>
                  <a:pt x="0" y="4771097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/>
          <p:nvPr/>
        </p:nvSpPr>
        <p:spPr>
          <a:xfrm>
            <a:off x="5207287" y="18288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Anwendungshinweise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207287" y="22860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61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9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asse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mus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s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Glut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erreichen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5207287" y="2667000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73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9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assersch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den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vermeiden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5207286" y="2999601"/>
            <a:ext cx="474951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372745" indent="-359410">
              <a:lnSpc>
                <a:spcPct val="100000"/>
              </a:lnSpc>
              <a:spcBef>
                <a:spcPts val="78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Sicherheitsabstände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bei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elektrische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Spannung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 beachten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90490" y="5715000"/>
            <a:ext cx="423291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400" b="1" spc="-15" dirty="0" smtClean="0">
                <a:solidFill>
                  <a:srgbClr val="0C80BB"/>
                </a:solidFill>
                <a:latin typeface="Arial"/>
                <a:cs typeface="Arial"/>
              </a:rPr>
              <a:t>Anwendungsformen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5190490" y="6139934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dirty="0" smtClean="0">
                <a:solidFill>
                  <a:srgbClr val="231F20"/>
                </a:solidFill>
                <a:latin typeface="Arial"/>
                <a:cs typeface="Arial"/>
              </a:rPr>
              <a:t>Vollstrahl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5190490" y="6444734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55600" algn="l"/>
              </a:tabLst>
            </a:pPr>
            <a:r>
              <a:rPr lang="de-DE" b="1" spc="-15" dirty="0" smtClean="0">
                <a:solidFill>
                  <a:srgbClr val="231F20"/>
                </a:solidFill>
                <a:latin typeface="Arial"/>
                <a:cs typeface="Arial"/>
              </a:rPr>
              <a:t>Sprühstrahl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9" name="object 5"/>
          <p:cNvSpPr txBox="1"/>
          <p:nvPr/>
        </p:nvSpPr>
        <p:spPr>
          <a:xfrm>
            <a:off x="5179429" y="3637002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62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Unfallgefah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rc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h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Eisbild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u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ng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5179428" y="3990201"/>
            <a:ext cx="439637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080" indent="-359410">
              <a:lnSpc>
                <a:spcPct val="100000"/>
              </a:lnSpc>
              <a:spcBef>
                <a:spcPts val="894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Gefahr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des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14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erbrühen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s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durch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14" dirty="0" err="1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de-DE" b="1" spc="-5" dirty="0" err="1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dampfen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 geschlossenen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Räumen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1" name="object 5"/>
          <p:cNvSpPr txBox="1"/>
          <p:nvPr/>
        </p:nvSpPr>
        <p:spPr>
          <a:xfrm>
            <a:off x="5179429" y="4655403"/>
            <a:ext cx="463117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marR="55244" indent="-359410">
              <a:lnSpc>
                <a:spcPct val="100000"/>
              </a:lnSpc>
              <a:spcBef>
                <a:spcPts val="63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Überlaufe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vo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Behälter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n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bei brennbaren Flüssigkeiten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beachten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2" name="object 5"/>
          <p:cNvSpPr txBox="1"/>
          <p:nvPr/>
        </p:nvSpPr>
        <p:spPr>
          <a:xfrm>
            <a:off x="5190490" y="5285601"/>
            <a:ext cx="423291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2110" indent="-359410">
              <a:lnSpc>
                <a:spcPct val="100000"/>
              </a:lnSpc>
              <a:spcBef>
                <a:spcPts val="650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72745" algn="l"/>
              </a:tabLst>
            </a:pP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Gefahr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der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Fett-/Staubexpl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osion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32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/>
      <p:bldP spid="13" grpId="0"/>
      <p:bldP spid="14" grpId="0"/>
      <p:bldP spid="16" grpId="0"/>
      <p:bldP spid="22" grpId="0"/>
      <p:bldP spid="23" grpId="0"/>
      <p:bldP spid="24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139286" y="1260157"/>
            <a:ext cx="820791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DE" sz="3200" b="1" spc="-25" dirty="0" smtClean="0">
                <a:solidFill>
                  <a:srgbClr val="FF0000"/>
                </a:solidFill>
              </a:rPr>
              <a:t>Wasser mit Zusätzen</a:t>
            </a:r>
            <a:endParaRPr sz="3200" b="1" spc="-20" dirty="0">
              <a:solidFill>
                <a:srgbClr val="FF0000"/>
              </a:solidFill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1086332" y="1766557"/>
            <a:ext cx="8627745" cy="922655"/>
          </a:xfrm>
          <a:prstGeom prst="rect">
            <a:avLst/>
          </a:prstGeom>
          <a:solidFill>
            <a:srgbClr val="5C96C9"/>
          </a:solidFill>
          <a:ln w="12700">
            <a:solidFill>
              <a:srgbClr val="231F2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asserzusätze können die Löschwirkung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vo</a:t>
            </a: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14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asse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r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verbessern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1067287" y="2858203"/>
            <a:ext cx="8114030" cy="264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ts val="2155"/>
              </a:lnSpc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sz="1800" b="1" spc="-20" dirty="0" err="1" smtClean="0">
                <a:solidFill>
                  <a:srgbClr val="0C80BB"/>
                </a:solidFill>
                <a:latin typeface="Arial"/>
                <a:cs typeface="Arial"/>
              </a:rPr>
              <a:t>Ausbringung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1080770" y="3163606"/>
            <a:ext cx="8114030" cy="2653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ts val="2155"/>
              </a:lnSpc>
              <a:tabLst>
                <a:tab pos="732155" algn="l"/>
              </a:tabLst>
            </a:pPr>
            <a:r>
              <a:rPr sz="1800" dirty="0" smtClean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sz="1800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In der Regel mit für Lö</a:t>
            </a:r>
            <a:r>
              <a:rPr sz="1800" b="1" spc="-5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chwasser </a:t>
            </a:r>
            <a:r>
              <a:rPr sz="1800" b="1" dirty="0" err="1">
                <a:solidFill>
                  <a:srgbClr val="231F20"/>
                </a:solidFill>
                <a:latin typeface="Arial"/>
                <a:cs typeface="Arial"/>
              </a:rPr>
              <a:t>üblichen</a:t>
            </a:r>
            <a:r>
              <a:rPr sz="1800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 b="1" dirty="0" err="1" smtClean="0">
                <a:solidFill>
                  <a:srgbClr val="231F20"/>
                </a:solidFill>
                <a:latin typeface="Arial"/>
                <a:cs typeface="Arial"/>
              </a:rPr>
              <a:t>Löschgeräten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1086332" y="36202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ct val="100000"/>
              </a:lnSpc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dirty="0">
                <a:solidFill>
                  <a:srgbClr val="0C80BB"/>
                </a:solidFill>
                <a:latin typeface="Arial"/>
                <a:cs typeface="Arial"/>
              </a:rPr>
              <a:t>Hauptlöschwirkung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1099815" y="3925606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80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Abkühle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durch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Entzug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der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Energie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3" name="object 5"/>
          <p:cNvSpPr txBox="1"/>
          <p:nvPr/>
        </p:nvSpPr>
        <p:spPr>
          <a:xfrm>
            <a:off x="1086705" y="4343400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spc="-10" dirty="0" smtClean="0">
                <a:solidFill>
                  <a:srgbClr val="0C80BB"/>
                </a:solidFill>
                <a:latin typeface="Arial"/>
                <a:cs typeface="Arial"/>
              </a:rPr>
              <a:t>Einsatzgrenzen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4" name="object 5"/>
          <p:cNvSpPr txBox="1"/>
          <p:nvPr/>
        </p:nvSpPr>
        <p:spPr>
          <a:xfrm>
            <a:off x="1100188" y="46488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55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4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ie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beim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90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asser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5" name="object 5"/>
          <p:cNvSpPr txBox="1"/>
          <p:nvPr/>
        </p:nvSpPr>
        <p:spPr>
          <a:xfrm>
            <a:off x="1086705" y="4980801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5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150" dirty="0">
                <a:solidFill>
                  <a:srgbClr val="231F20"/>
                </a:solidFill>
                <a:latin typeface="Arial"/>
                <a:cs typeface="Arial"/>
              </a:rPr>
              <a:t>V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orsicht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beim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0" dirty="0">
                <a:solidFill>
                  <a:srgbClr val="231F20"/>
                </a:solidFill>
                <a:latin typeface="Arial"/>
                <a:cs typeface="Arial"/>
              </a:rPr>
              <a:t>Einsatz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15" dirty="0">
                <a:solidFill>
                  <a:srgbClr val="231F20"/>
                </a:solidFill>
                <a:latin typeface="Arial"/>
                <a:cs typeface="Arial"/>
              </a:rPr>
              <a:t>im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Bereic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h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elektrische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r</a:t>
            </a:r>
            <a:r>
              <a:rPr lang="de-DE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spc="-20" dirty="0">
                <a:solidFill>
                  <a:srgbClr val="231F20"/>
                </a:solidFill>
                <a:latin typeface="Arial"/>
                <a:cs typeface="Arial"/>
              </a:rPr>
              <a:t>Anlagen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6" name="object 5"/>
          <p:cNvSpPr txBox="1"/>
          <p:nvPr/>
        </p:nvSpPr>
        <p:spPr>
          <a:xfrm>
            <a:off x="1086332" y="5410200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ct val="100000"/>
              </a:lnSpc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dirty="0" smtClean="0">
                <a:solidFill>
                  <a:srgbClr val="0C80BB"/>
                </a:solidFill>
                <a:latin typeface="Arial"/>
                <a:cs typeface="Arial"/>
              </a:rPr>
              <a:t>Anwendungsbereich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7" name="object 5"/>
          <p:cNvSpPr txBox="1"/>
          <p:nvPr/>
        </p:nvSpPr>
        <p:spPr>
          <a:xfrm>
            <a:off x="1099815" y="57156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10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Brandklass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lang="de-DE" b="1" spc="-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lang="de-DE" b="1" spc="-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(eingeschränkt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 B+C)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8" name="object 5"/>
          <p:cNvSpPr txBox="1"/>
          <p:nvPr/>
        </p:nvSpPr>
        <p:spPr>
          <a:xfrm>
            <a:off x="1100188" y="6172200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 indent="-355600">
              <a:lnSpc>
                <a:spcPct val="100000"/>
              </a:lnSpc>
              <a:spcBef>
                <a:spcPts val="1175"/>
              </a:spcBef>
              <a:buClr>
                <a:srgbClr val="ED1C24"/>
              </a:buClr>
              <a:buSzPct val="133333"/>
              <a:buFont typeface="Symbol"/>
              <a:buChar char=""/>
              <a:tabLst>
                <a:tab pos="368300" algn="l"/>
              </a:tabLst>
            </a:pPr>
            <a:r>
              <a:rPr lang="de-DE" b="1" dirty="0" smtClean="0">
                <a:solidFill>
                  <a:srgbClr val="0C80BB"/>
                </a:solidFill>
                <a:latin typeface="Arial"/>
                <a:cs typeface="Arial"/>
              </a:rPr>
              <a:t>Eigenschaften von </a:t>
            </a:r>
            <a:r>
              <a:rPr lang="de-DE" b="1" dirty="0">
                <a:solidFill>
                  <a:srgbClr val="0C80BB"/>
                </a:solidFill>
                <a:latin typeface="Arial"/>
                <a:cs typeface="Arial"/>
              </a:rPr>
              <a:t>N</a:t>
            </a:r>
            <a:r>
              <a:rPr lang="de-DE" b="1" dirty="0" smtClean="0">
                <a:solidFill>
                  <a:srgbClr val="0C80BB"/>
                </a:solidFill>
                <a:latin typeface="Arial"/>
                <a:cs typeface="Arial"/>
              </a:rPr>
              <a:t>etzmittel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39" name="object 5"/>
          <p:cNvSpPr txBox="1"/>
          <p:nvPr/>
        </p:nvSpPr>
        <p:spPr>
          <a:xfrm>
            <a:off x="1113671" y="6477603"/>
            <a:ext cx="811403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ts val="2090"/>
              </a:lnSpc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Oberflächenspannung </a:t>
            </a:r>
            <a:r>
              <a:rPr lang="de-DE" b="1" spc="-5" dirty="0">
                <a:solidFill>
                  <a:srgbClr val="231F20"/>
                </a:solidFill>
                <a:latin typeface="Arial"/>
                <a:cs typeface="Arial"/>
              </a:rPr>
              <a:t>w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ird verringert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40" name="object 5"/>
          <p:cNvSpPr txBox="1"/>
          <p:nvPr/>
        </p:nvSpPr>
        <p:spPr>
          <a:xfrm>
            <a:off x="1100188" y="6809601"/>
            <a:ext cx="824701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0">
              <a:lnSpc>
                <a:spcPct val="100000"/>
              </a:lnSpc>
              <a:spcBef>
                <a:spcPts val="114"/>
              </a:spcBef>
              <a:tabLst>
                <a:tab pos="732155" algn="l"/>
              </a:tabLst>
            </a:pPr>
            <a:r>
              <a:rPr lang="de-DE" dirty="0">
                <a:solidFill>
                  <a:srgbClr val="ED1C24"/>
                </a:solidFill>
                <a:latin typeface="Wingdings"/>
                <a:cs typeface="Wingdings"/>
              </a:rPr>
              <a:t></a:t>
            </a:r>
            <a:r>
              <a:rPr lang="de-DE" dirty="0">
                <a:solidFill>
                  <a:srgbClr val="ED1C24"/>
                </a:solidFill>
                <a:latin typeface="Times New Roman"/>
                <a:cs typeface="Times New Roman"/>
              </a:rPr>
              <a:t>	</a:t>
            </a:r>
            <a:r>
              <a:rPr lang="de-DE" b="1" dirty="0">
                <a:solidFill>
                  <a:srgbClr val="231F20"/>
                </a:solidFill>
                <a:latin typeface="Arial"/>
                <a:cs typeface="Arial"/>
              </a:rPr>
              <a:t>Löschwasser dringt besser in wasserabweisende, feste Brennstoffe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06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/>
      <p:bldP spid="21" grpId="0"/>
      <p:bldP spid="25" grpId="0"/>
      <p:bldP spid="28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486</Words>
  <Application>Microsoft Office PowerPoint</Application>
  <PresentationFormat>Benutzerdefiniert</PresentationFormat>
  <Paragraphs>181</Paragraphs>
  <Slides>16</Slides>
  <Notes>16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Office Theme</vt:lpstr>
      <vt:lpstr>Brennen und Löschen</vt:lpstr>
      <vt:lpstr>Voraussetzungen für die Verbrennung</vt:lpstr>
      <vt:lpstr>Arten der Wärmeausbreitung</vt:lpstr>
      <vt:lpstr>PowerPoint-Präsentation</vt:lpstr>
      <vt:lpstr>PowerPoint-Präsentation</vt:lpstr>
      <vt:lpstr>Löschmittel</vt:lpstr>
      <vt:lpstr>Löschmittel Wasser</vt:lpstr>
      <vt:lpstr>Löschmittel Wasser</vt:lpstr>
      <vt:lpstr>Wasser mit Zusätzen</vt:lpstr>
      <vt:lpstr>Wasser mit Zusätzen</vt:lpstr>
      <vt:lpstr>Löschmittel Schaum</vt:lpstr>
      <vt:lpstr>Löschmittel Schaum</vt:lpstr>
      <vt:lpstr>ABC-/BC-Löschpulver</vt:lpstr>
      <vt:lpstr>D-Löschpulver</vt:lpstr>
      <vt:lpstr>Kohlendioxid (CO2)</vt:lpstr>
      <vt:lpstr>Löschmittel für Fettbrände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MTA_30_swf</dc:title>
  <dc:creator>Fehrer Patricia</dc:creator>
  <cp:lastModifiedBy>Fehrer Patricia</cp:lastModifiedBy>
  <cp:revision>51</cp:revision>
  <dcterms:created xsi:type="dcterms:W3CDTF">2015-02-11T15:12:08Z</dcterms:created>
  <dcterms:modified xsi:type="dcterms:W3CDTF">2015-05-05T15:06:58Z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2015-02-11T00:00:00Z</vt:filetime>
  </property>
  <property fmtid="{D5CDD505-2E9C-101B-9397-08002B2CF9AE}" pid="3" name="LastSaved">
    <vt:filetime>2015-02-11T00:00:00Z</vt:filetime>
  </property>
</Properties>
</file>