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82" r:id="rId5"/>
    <p:sldId id="266" r:id="rId6"/>
    <p:sldId id="283" r:id="rId7"/>
    <p:sldId id="280" r:id="rId8"/>
    <p:sldId id="284" r:id="rId9"/>
    <p:sldId id="264" r:id="rId10"/>
    <p:sldId id="261" r:id="rId11"/>
  </p:sldIdLst>
  <p:sldSz cx="9906000" cy="6858000" type="A4"/>
  <p:notesSz cx="6797675" cy="9926638"/>
  <p:custDataLst>
    <p:tags r:id="rId1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5F5F5"/>
    <a:srgbClr val="ECECEC"/>
    <a:srgbClr val="008DC9"/>
    <a:srgbClr val="01568F"/>
    <a:srgbClr val="025E8E"/>
    <a:srgbClr val="025E8C"/>
    <a:srgbClr val="01688D"/>
    <a:srgbClr val="00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732" autoAdjust="0"/>
  </p:normalViewPr>
  <p:slideViewPr>
    <p:cSldViewPr snapToGrid="0">
      <p:cViewPr varScale="1">
        <p:scale>
          <a:sx n="123" d="100"/>
          <a:sy n="123" d="100"/>
        </p:scale>
        <p:origin x="1038" y="10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28164"/>
            <a:ext cx="2946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8164"/>
            <a:ext cx="2946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59998"/>
            <a:ext cx="8388000" cy="4986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252000" y="2130425"/>
            <a:ext cx="7994809" cy="1470025"/>
          </a:xfrm>
        </p:spPr>
        <p:txBody>
          <a:bodyPr lIns="0"/>
          <a:lstStyle>
            <a:lvl1pPr>
              <a:defRPr sz="3600">
                <a:solidFill>
                  <a:srgbClr val="008DC9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000" y="3886200"/>
            <a:ext cx="8001294" cy="1752600"/>
          </a:xfrm>
        </p:spPr>
        <p:txBody>
          <a:bodyPr lIns="0"/>
          <a:lstStyle>
            <a:lvl1pPr marL="0" indent="0">
              <a:buFont typeface="Webdings" pitchFamily="18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7" name="Bild 16" descr="URL_print_BAY_A4h_21x21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46000" y="6245268"/>
            <a:ext cx="7560000" cy="612732"/>
          </a:xfrm>
          <a:prstGeom prst="rect">
            <a:avLst/>
          </a:prstGeom>
        </p:spPr>
      </p:pic>
      <p:pic>
        <p:nvPicPr>
          <p:cNvPr id="19" name="Bild 18" descr="WBM_print_StMI_A4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39903" y="0"/>
            <a:ext cx="7566097" cy="12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43514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620000"/>
            <a:ext cx="8332629" cy="4824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338ED-7F4C-4EF1-A312-86857415EC4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620000"/>
            <a:ext cx="4176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63543" y="1620000"/>
            <a:ext cx="41616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93638-D956-42DC-822F-25C8FE0E9CE5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4237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000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0000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74429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74429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35663-B84C-42A1-8E55-C3B6B8C67694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253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09587C-C598-492D-A4AA-9578980AD739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84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4C84C-27BE-4D9E-9121-EAA47140EA79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5601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00" y="900000"/>
            <a:ext cx="3259138" cy="61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0" y="899999"/>
            <a:ext cx="4896000" cy="5234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000" y="1694235"/>
            <a:ext cx="3259138" cy="44406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DD42B-314C-40B3-916E-C8C6528C2B8A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9408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03D3C-0FC6-4639-9E19-C967E8F76DD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1824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900000"/>
            <a:ext cx="8820000" cy="59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0000" y="900000"/>
            <a:ext cx="835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bearbeitens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000" y="6569075"/>
            <a:ext cx="7380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Vortrag/Anlass  -  Autor  -   Datum  -  Ort </a:t>
            </a:r>
            <a:endParaRPr lang="de-DE" dirty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6000" y="6567488"/>
            <a:ext cx="7207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F9635-8C23-47AA-BB4F-074C5D3CCF6A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00" y="1620000"/>
            <a:ext cx="835200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2" name="Bild 21" descr="WBM_print_StMI_A4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1641" y="0"/>
            <a:ext cx="5404359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1528" b="11301"/>
          <a:stretch/>
        </p:blipFill>
        <p:spPr>
          <a:xfrm>
            <a:off x="-16043" y="1267326"/>
            <a:ext cx="8462211" cy="4989095"/>
          </a:xfrm>
          <a:prstGeom prst="rect">
            <a:avLst/>
          </a:prstGeom>
        </p:spPr>
      </p:pic>
      <p:sp>
        <p:nvSpPr>
          <p:cNvPr id="5" name="Polygon  1"/>
          <p:cNvSpPr/>
          <p:nvPr/>
        </p:nvSpPr>
        <p:spPr>
          <a:xfrm>
            <a:off x="0" y="1276729"/>
            <a:ext cx="6804213" cy="4979692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905" h="6919784">
                <a:moveTo>
                  <a:pt x="0" y="0"/>
                </a:moveTo>
                <a:lnTo>
                  <a:pt x="6305905" y="0"/>
                </a:lnTo>
                <a:lnTo>
                  <a:pt x="4506111" y="6919214"/>
                </a:lnTo>
                <a:lnTo>
                  <a:pt x="0" y="69197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Winterschulung 2019 / 2020</a:t>
            </a:r>
            <a:br>
              <a:rPr lang="de-DE" dirty="0" smtClean="0"/>
            </a:br>
            <a:r>
              <a:rPr lang="de-DE" dirty="0" smtClean="0"/>
              <a:t>„Vegetationsbrände“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</a:rPr>
              <a:t>Einsatztaktik und Löschtechnik bei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Vegetationsbränden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-74" r="266"/>
          <a:stretch/>
        </p:blipFill>
        <p:spPr bwMode="auto">
          <a:xfrm>
            <a:off x="0" y="895546"/>
            <a:ext cx="8820347" cy="59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147011" y="1635325"/>
            <a:ext cx="7369169" cy="4837664"/>
            <a:chOff x="4049725" y="1722889"/>
            <a:chExt cx="4447000" cy="4482894"/>
          </a:xfrm>
        </p:grpSpPr>
        <p:sp>
          <p:nvSpPr>
            <p:cNvPr id="7" name="Rounded Rectangle  1"/>
            <p:cNvSpPr/>
            <p:nvPr/>
          </p:nvSpPr>
          <p:spPr>
            <a:xfrm>
              <a:off x="4049725" y="1722889"/>
              <a:ext cx="4447000" cy="4482894"/>
            </a:xfrm>
            <a:prstGeom prst="roundRect">
              <a:avLst>
                <a:gd name="adj" fmla="val 2529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 2"/>
            <p:cNvSpPr txBox="1">
              <a:spLocks/>
            </p:cNvSpPr>
            <p:nvPr/>
          </p:nvSpPr>
          <p:spPr>
            <a:xfrm>
              <a:off x="4311635" y="1822566"/>
              <a:ext cx="4000264" cy="6588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32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Zusammenfassung</a:t>
              </a:r>
              <a:endPara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81025" y="2550013"/>
            <a:ext cx="632703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Die Wahl des </a:t>
            </a:r>
            <a:r>
              <a:rPr lang="en-US" sz="2000" kern="0" dirty="0" err="1" smtClean="0"/>
              <a:t>Vorgehens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liegt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immer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Ermessen</a:t>
            </a:r>
            <a:r>
              <a:rPr lang="en-US" sz="2000" kern="0" dirty="0" smtClean="0"/>
              <a:t> des </a:t>
            </a:r>
            <a:r>
              <a:rPr lang="en-US" sz="2000" kern="0" dirty="0" err="1" smtClean="0"/>
              <a:t>Einsatzleiters</a:t>
            </a:r>
            <a:r>
              <a:rPr lang="en-US" sz="2000" kern="0" dirty="0" smtClean="0"/>
              <a:t> und muss </a:t>
            </a:r>
            <a:r>
              <a:rPr lang="en-US" sz="2000" kern="0" dirty="0" err="1" smtClean="0"/>
              <a:t>taktisch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gewichtet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Entscheidung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für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statisches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Vorgehen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treffen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Personal muss in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geschult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Geeignete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Ausstattung</a:t>
            </a:r>
            <a:r>
              <a:rPr lang="en-US" sz="2000" kern="0" dirty="0" smtClean="0"/>
              <a:t> muss </a:t>
            </a:r>
            <a:r>
              <a:rPr lang="en-US" sz="2000" kern="0" dirty="0" err="1" smtClean="0"/>
              <a:t>vorhanden</a:t>
            </a:r>
            <a:r>
              <a:rPr lang="en-US" sz="2000" kern="0" dirty="0" smtClean="0"/>
              <a:t> sein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Kombination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auch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innerhalb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704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Einsatztaktik bei Vegetationsbränden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18518" y="2287277"/>
            <a:ext cx="312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b="1" kern="0" dirty="0" smtClean="0"/>
              <a:t>Offensives </a:t>
            </a:r>
            <a:r>
              <a:rPr lang="en-US" sz="2000" b="1" kern="0" dirty="0" err="1" smtClean="0"/>
              <a:t>Vorgehen</a:t>
            </a:r>
            <a:endParaRPr lang="en-US" sz="2000" b="1" kern="0" dirty="0"/>
          </a:p>
        </p:txBody>
      </p:sp>
      <p:sp>
        <p:nvSpPr>
          <p:cNvPr id="7" name="Rechteck 6"/>
          <p:cNvSpPr/>
          <p:nvPr/>
        </p:nvSpPr>
        <p:spPr>
          <a:xfrm>
            <a:off x="4516750" y="2287277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b="1" kern="0" dirty="0" smtClean="0"/>
              <a:t>Defensives </a:t>
            </a:r>
            <a:r>
              <a:rPr lang="en-US" sz="2000" b="1" kern="0" dirty="0" err="1" smtClean="0"/>
              <a:t>Vorgehen</a:t>
            </a:r>
            <a:endParaRPr lang="en-US" sz="2000" b="1" kern="0" dirty="0"/>
          </a:p>
        </p:txBody>
      </p:sp>
      <p:sp>
        <p:nvSpPr>
          <p:cNvPr id="9" name="Rechteck 8"/>
          <p:cNvSpPr/>
          <p:nvPr/>
        </p:nvSpPr>
        <p:spPr>
          <a:xfrm>
            <a:off x="979466" y="3110331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Dynamische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endParaRPr lang="en-US" sz="2000" kern="0" dirty="0"/>
          </a:p>
        </p:txBody>
      </p:sp>
      <p:sp>
        <p:nvSpPr>
          <p:cNvPr id="10" name="Rechteck 9"/>
          <p:cNvSpPr/>
          <p:nvPr/>
        </p:nvSpPr>
        <p:spPr>
          <a:xfrm>
            <a:off x="987488" y="4233272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Statische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endParaRPr lang="en-US" sz="2000" kern="0" dirty="0"/>
          </a:p>
        </p:txBody>
      </p:sp>
      <p:sp>
        <p:nvSpPr>
          <p:cNvPr id="11" name="Rechteck 10"/>
          <p:cNvSpPr/>
          <p:nvPr/>
        </p:nvSpPr>
        <p:spPr>
          <a:xfrm>
            <a:off x="4853634" y="3110331"/>
            <a:ext cx="3159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Schneisen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Wundstreifen</a:t>
            </a:r>
            <a:endParaRPr lang="en-US" sz="2000" kern="0" dirty="0"/>
          </a:p>
        </p:txBody>
      </p:sp>
      <p:sp>
        <p:nvSpPr>
          <p:cNvPr id="12" name="Rechteck 11"/>
          <p:cNvSpPr/>
          <p:nvPr/>
        </p:nvSpPr>
        <p:spPr>
          <a:xfrm>
            <a:off x="4853633" y="4213494"/>
            <a:ext cx="3643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Benässen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Schutzstreifen</a:t>
            </a:r>
            <a:endParaRPr lang="en-US" sz="2000" kern="0" dirty="0"/>
          </a:p>
        </p:txBody>
      </p:sp>
      <p:sp>
        <p:nvSpPr>
          <p:cNvPr id="14" name="Rechteck 13"/>
          <p:cNvSpPr/>
          <p:nvPr/>
        </p:nvSpPr>
        <p:spPr>
          <a:xfrm>
            <a:off x="4853634" y="4989588"/>
            <a:ext cx="346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auslaufen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lassen</a:t>
            </a:r>
            <a:endParaRPr lang="en-US" sz="2000" kern="0" dirty="0"/>
          </a:p>
        </p:txBody>
      </p:sp>
      <p:sp>
        <p:nvSpPr>
          <p:cNvPr id="15" name="Rechteck 14"/>
          <p:cNvSpPr/>
          <p:nvPr/>
        </p:nvSpPr>
        <p:spPr>
          <a:xfrm>
            <a:off x="4853634" y="5746021"/>
            <a:ext cx="346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Gegenfeuer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anlegen</a:t>
            </a:r>
            <a:endParaRPr lang="en-US" sz="20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3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7832" y="3924062"/>
            <a:ext cx="731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Direkte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bzw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Feuersaumes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dazu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notwendigen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Maßnahmen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von</a:t>
            </a:r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Bodenkräften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Grün</a:t>
            </a:r>
            <a:r>
              <a:rPr lang="en-US" sz="2000" kern="0" dirty="0" smtClean="0"/>
              <a:t>- </a:t>
            </a:r>
            <a:r>
              <a:rPr lang="en-US" sz="2000" kern="0" dirty="0" err="1" smtClean="0"/>
              <a:t>bzw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Schwarzbereich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Luftfahrzeugen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Löschwasser-Außenlastbehältern</a:t>
            </a:r>
            <a:endParaRPr lang="en-US" sz="2000" kern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27686" r="27258" b="16066"/>
          <a:stretch/>
        </p:blipFill>
        <p:spPr>
          <a:xfrm>
            <a:off x="546795" y="1950558"/>
            <a:ext cx="3037668" cy="16093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"/>
          <a:stretch/>
        </p:blipFill>
        <p:spPr>
          <a:xfrm>
            <a:off x="3843088" y="1950558"/>
            <a:ext cx="2313301" cy="15908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>
          <a:xfrm>
            <a:off x="6415014" y="1951185"/>
            <a:ext cx="2081712" cy="158242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97832" y="5603404"/>
            <a:ext cx="8999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offensiven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Einsatztaktik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kommt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statische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Anwendung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4076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Vortrag/Anlass  -  Autor  -   Datum  -  Ort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9587C-C598-492D-A4AA-9578980AD739}" type="slidenum">
              <a:rPr lang="de-DE" smtClean="0"/>
              <a:pPr/>
              <a:t>4</a:t>
            </a:fld>
            <a:r>
              <a:rPr lang="de-DE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Dynamische Löschtechnik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31" y="4060419"/>
            <a:ext cx="795208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nahezu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gleich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Löschmannschaft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mitbewegt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Löschschläuche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direkt</a:t>
            </a:r>
            <a:r>
              <a:rPr lang="en-US" sz="2000" kern="0" dirty="0" smtClean="0"/>
              <a:t> an der </a:t>
            </a:r>
            <a:r>
              <a:rPr lang="en-US" sz="2000" kern="0" dirty="0" err="1" smtClean="0"/>
              <a:t>Fahrzeugpumpe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an der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befindlichen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Tragkraftspritze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angeschlossen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Betriebsarten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smtClean="0"/>
              <a:t>Pump &amp; Roll-</a:t>
            </a:r>
            <a:r>
              <a:rPr lang="en-US" sz="2000" kern="0" dirty="0" err="1" smtClean="0"/>
              <a:t>Betrieb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Raupenbetrieb</a:t>
            </a:r>
            <a:endParaRPr lang="en-US" sz="20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931214"/>
            <a:ext cx="3712384" cy="19601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83" y="1947460"/>
            <a:ext cx="2754779" cy="19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4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con  1"/>
          <p:cNvSpPr/>
          <p:nvPr/>
        </p:nvSpPr>
        <p:spPr>
          <a:xfrm rot="10800000">
            <a:off x="3545304" y="909427"/>
            <a:ext cx="5291039" cy="5948571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2 w 5971949"/>
              <a:gd name="connsiteY0" fmla="*/ 0 h 6930476"/>
              <a:gd name="connsiteX1" fmla="*/ 5971949 w 5971949"/>
              <a:gd name="connsiteY1" fmla="*/ 9623 h 6930476"/>
              <a:gd name="connsiteX2" fmla="*/ 4172155 w 5971949"/>
              <a:gd name="connsiteY2" fmla="*/ 6928837 h 6930476"/>
              <a:gd name="connsiteX3" fmla="*/ 2275133 w 5971949"/>
              <a:gd name="connsiteY3" fmla="*/ 6930476 h 6930476"/>
              <a:gd name="connsiteX4" fmla="*/ 2 w 5971949"/>
              <a:gd name="connsiteY4" fmla="*/ 0 h 6930476"/>
              <a:gd name="connsiteX0" fmla="*/ 4 w 5971951"/>
              <a:gd name="connsiteY0" fmla="*/ 0 h 6930476"/>
              <a:gd name="connsiteX1" fmla="*/ 5971951 w 5971951"/>
              <a:gd name="connsiteY1" fmla="*/ 9623 h 6930476"/>
              <a:gd name="connsiteX2" fmla="*/ 4172157 w 5971951"/>
              <a:gd name="connsiteY2" fmla="*/ 6928837 h 6930476"/>
              <a:gd name="connsiteX3" fmla="*/ 726853 w 5971951"/>
              <a:gd name="connsiteY3" fmla="*/ 6930476 h 6930476"/>
              <a:gd name="connsiteX4" fmla="*/ 4 w 5971951"/>
              <a:gd name="connsiteY4" fmla="*/ 0 h 6930476"/>
              <a:gd name="connsiteX0" fmla="*/ 1543189 w 5245098"/>
              <a:gd name="connsiteY0" fmla="*/ 0 h 6930476"/>
              <a:gd name="connsiteX1" fmla="*/ 5245098 w 5245098"/>
              <a:gd name="connsiteY1" fmla="*/ 9623 h 6930476"/>
              <a:gd name="connsiteX2" fmla="*/ 3445304 w 5245098"/>
              <a:gd name="connsiteY2" fmla="*/ 6928837 h 6930476"/>
              <a:gd name="connsiteX3" fmla="*/ 0 w 5245098"/>
              <a:gd name="connsiteY3" fmla="*/ 6930476 h 6930476"/>
              <a:gd name="connsiteX4" fmla="*/ 1543189 w 5245098"/>
              <a:gd name="connsiteY4" fmla="*/ 0 h 6930476"/>
              <a:gd name="connsiteX0" fmla="*/ 6547 w 5245098"/>
              <a:gd name="connsiteY0" fmla="*/ 0 h 6921922"/>
              <a:gd name="connsiteX1" fmla="*/ 5245098 w 5245098"/>
              <a:gd name="connsiteY1" fmla="*/ 1069 h 6921922"/>
              <a:gd name="connsiteX2" fmla="*/ 3445304 w 5245098"/>
              <a:gd name="connsiteY2" fmla="*/ 6920283 h 6921922"/>
              <a:gd name="connsiteX3" fmla="*/ 0 w 5245098"/>
              <a:gd name="connsiteY3" fmla="*/ 6921922 h 6921922"/>
              <a:gd name="connsiteX4" fmla="*/ 6547 w 5245098"/>
              <a:gd name="connsiteY4" fmla="*/ 0 h 69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098" h="6921922">
                <a:moveTo>
                  <a:pt x="6547" y="0"/>
                </a:moveTo>
                <a:lnTo>
                  <a:pt x="5245098" y="1069"/>
                </a:lnTo>
                <a:lnTo>
                  <a:pt x="3445304" y="6920283"/>
                </a:lnTo>
                <a:lnTo>
                  <a:pt x="0" y="6921922"/>
                </a:lnTo>
                <a:cubicBezTo>
                  <a:pt x="2183" y="4608912"/>
                  <a:pt x="4364" y="2313010"/>
                  <a:pt x="6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1143" y="1105158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Vorteile 					</a:t>
            </a:r>
            <a:r>
              <a:rPr lang="de-DE" b="1" dirty="0" smtClean="0">
                <a:solidFill>
                  <a:schemeClr val="bg1"/>
                </a:solidFill>
              </a:rPr>
              <a:t>Nachteile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5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53959" y="2247172"/>
            <a:ext cx="4418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Flexibles </a:t>
            </a:r>
            <a:r>
              <a:rPr lang="en-US" sz="2000" kern="0" dirty="0" err="1" smtClean="0"/>
              <a:t>Reagieren</a:t>
            </a:r>
            <a:r>
              <a:rPr lang="en-US" sz="2000" kern="0" dirty="0" smtClean="0"/>
              <a:t> auf </a:t>
            </a:r>
            <a:r>
              <a:rPr lang="en-US" sz="2000" kern="0" dirty="0" err="1" smtClean="0"/>
              <a:t>neue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Situationen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Hohe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Effizienz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relativ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geringem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Löschmittelverbrauch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Geringer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Materialaufwand</a:t>
            </a:r>
            <a:endParaRPr lang="en-US" sz="2000" kern="0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82635" y="2247172"/>
            <a:ext cx="38762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Keine</a:t>
            </a:r>
            <a:r>
              <a:rPr lang="en-US" sz="2000" kern="0" dirty="0" smtClean="0">
                <a:solidFill>
                  <a:schemeClr val="bg1"/>
                </a:solidFill>
              </a:rPr>
              <a:t> stabile </a:t>
            </a:r>
            <a:r>
              <a:rPr lang="en-US" sz="2000" kern="0" dirty="0" err="1" smtClean="0">
                <a:solidFill>
                  <a:schemeClr val="bg1"/>
                </a:solidFill>
              </a:rPr>
              <a:t>Wasserversorgung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Fahrzeuge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müssen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speziell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ausgestattet</a:t>
            </a:r>
            <a:r>
              <a:rPr lang="en-US" sz="2000" kern="0" dirty="0" smtClean="0">
                <a:solidFill>
                  <a:schemeClr val="bg1"/>
                </a:solidFill>
              </a:rPr>
              <a:t> sein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Hohe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Eigengefährdung</a:t>
            </a:r>
            <a:r>
              <a:rPr lang="en-US" sz="2000" kern="0" dirty="0" smtClean="0">
                <a:solidFill>
                  <a:schemeClr val="bg1"/>
                </a:solidFill>
              </a:rPr>
              <a:t> der </a:t>
            </a:r>
            <a:r>
              <a:rPr lang="en-US" sz="2000" kern="0" dirty="0" err="1" smtClean="0">
                <a:solidFill>
                  <a:schemeClr val="bg1"/>
                </a:solidFill>
              </a:rPr>
              <a:t>Einsatzkräfte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 smtClean="0">
              <a:solidFill>
                <a:schemeClr val="bg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253959" y="683144"/>
            <a:ext cx="805916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Dynamische Löschtechnik</a:t>
            </a:r>
            <a:endParaRPr lang="de-DE" sz="2000" b="1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5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Vortrag/Anlass  -  Autor  -   Datum  -  Ort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9587C-C598-492D-A4AA-9578980AD739}" type="slidenum">
              <a:rPr lang="de-DE" smtClean="0"/>
              <a:pPr/>
              <a:t>6</a:t>
            </a:fld>
            <a:r>
              <a:rPr lang="de-DE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546795" y="1144333"/>
            <a:ext cx="805916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Statische Löschtechnik</a:t>
            </a:r>
            <a:endParaRPr lang="de-DE" b="1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31" y="4060419"/>
            <a:ext cx="8208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Löschwasser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Druckschläuche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Ankerpunkt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verteilt</a:t>
            </a:r>
            <a:r>
              <a:rPr lang="en-US" sz="2000" kern="0" dirty="0" smtClean="0"/>
              <a:t> und von der </a:t>
            </a:r>
            <a:r>
              <a:rPr lang="en-US" sz="2000" kern="0" dirty="0" err="1" smtClean="0"/>
              <a:t>Löschmannschaft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eingesetzt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Löschwasserentnahme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fest </a:t>
            </a:r>
            <a:r>
              <a:rPr lang="en-US" sz="2000" kern="0" dirty="0" err="1" smtClean="0"/>
              <a:t>positionierten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statischen</a:t>
            </a:r>
            <a:r>
              <a:rPr lang="en-US" sz="2000" kern="0" dirty="0" smtClean="0"/>
              <a:t>) </a:t>
            </a:r>
            <a:r>
              <a:rPr lang="en-US" sz="2000" kern="0" dirty="0" err="1" smtClean="0"/>
              <a:t>Löschfahrzeug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Löschwassersammelbehälter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Betriebsarten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Kaskaden-Betrieb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Grün</a:t>
            </a:r>
            <a:r>
              <a:rPr lang="en-US" sz="2000" kern="0" dirty="0" smtClean="0"/>
              <a:t>-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Schwarzbereich</a:t>
            </a:r>
            <a:r>
              <a:rPr lang="en-US" sz="2000" kern="0" dirty="0" smtClean="0"/>
              <a:t>)</a:t>
            </a:r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Riegelstellung</a:t>
            </a:r>
            <a:endParaRPr lang="en-US" sz="20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955054"/>
            <a:ext cx="2565729" cy="18132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06" y="1985557"/>
            <a:ext cx="2522567" cy="17827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55" y="1970306"/>
            <a:ext cx="2522566" cy="17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7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con  1"/>
          <p:cNvSpPr/>
          <p:nvPr/>
        </p:nvSpPr>
        <p:spPr>
          <a:xfrm rot="10800000">
            <a:off x="3545304" y="909427"/>
            <a:ext cx="5291039" cy="5948571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2 w 5971949"/>
              <a:gd name="connsiteY0" fmla="*/ 0 h 6930476"/>
              <a:gd name="connsiteX1" fmla="*/ 5971949 w 5971949"/>
              <a:gd name="connsiteY1" fmla="*/ 9623 h 6930476"/>
              <a:gd name="connsiteX2" fmla="*/ 4172155 w 5971949"/>
              <a:gd name="connsiteY2" fmla="*/ 6928837 h 6930476"/>
              <a:gd name="connsiteX3" fmla="*/ 2275133 w 5971949"/>
              <a:gd name="connsiteY3" fmla="*/ 6930476 h 6930476"/>
              <a:gd name="connsiteX4" fmla="*/ 2 w 5971949"/>
              <a:gd name="connsiteY4" fmla="*/ 0 h 6930476"/>
              <a:gd name="connsiteX0" fmla="*/ 4 w 5971951"/>
              <a:gd name="connsiteY0" fmla="*/ 0 h 6930476"/>
              <a:gd name="connsiteX1" fmla="*/ 5971951 w 5971951"/>
              <a:gd name="connsiteY1" fmla="*/ 9623 h 6930476"/>
              <a:gd name="connsiteX2" fmla="*/ 4172157 w 5971951"/>
              <a:gd name="connsiteY2" fmla="*/ 6928837 h 6930476"/>
              <a:gd name="connsiteX3" fmla="*/ 726853 w 5971951"/>
              <a:gd name="connsiteY3" fmla="*/ 6930476 h 6930476"/>
              <a:gd name="connsiteX4" fmla="*/ 4 w 5971951"/>
              <a:gd name="connsiteY4" fmla="*/ 0 h 6930476"/>
              <a:gd name="connsiteX0" fmla="*/ 1543189 w 5245098"/>
              <a:gd name="connsiteY0" fmla="*/ 0 h 6930476"/>
              <a:gd name="connsiteX1" fmla="*/ 5245098 w 5245098"/>
              <a:gd name="connsiteY1" fmla="*/ 9623 h 6930476"/>
              <a:gd name="connsiteX2" fmla="*/ 3445304 w 5245098"/>
              <a:gd name="connsiteY2" fmla="*/ 6928837 h 6930476"/>
              <a:gd name="connsiteX3" fmla="*/ 0 w 5245098"/>
              <a:gd name="connsiteY3" fmla="*/ 6930476 h 6930476"/>
              <a:gd name="connsiteX4" fmla="*/ 1543189 w 5245098"/>
              <a:gd name="connsiteY4" fmla="*/ 0 h 6930476"/>
              <a:gd name="connsiteX0" fmla="*/ 6547 w 5245098"/>
              <a:gd name="connsiteY0" fmla="*/ 0 h 6921922"/>
              <a:gd name="connsiteX1" fmla="*/ 5245098 w 5245098"/>
              <a:gd name="connsiteY1" fmla="*/ 1069 h 6921922"/>
              <a:gd name="connsiteX2" fmla="*/ 3445304 w 5245098"/>
              <a:gd name="connsiteY2" fmla="*/ 6920283 h 6921922"/>
              <a:gd name="connsiteX3" fmla="*/ 0 w 5245098"/>
              <a:gd name="connsiteY3" fmla="*/ 6921922 h 6921922"/>
              <a:gd name="connsiteX4" fmla="*/ 6547 w 5245098"/>
              <a:gd name="connsiteY4" fmla="*/ 0 h 69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098" h="6921922">
                <a:moveTo>
                  <a:pt x="6547" y="0"/>
                </a:moveTo>
                <a:lnTo>
                  <a:pt x="5245098" y="1069"/>
                </a:lnTo>
                <a:lnTo>
                  <a:pt x="3445304" y="6920283"/>
                </a:lnTo>
                <a:lnTo>
                  <a:pt x="0" y="6921922"/>
                </a:lnTo>
                <a:cubicBezTo>
                  <a:pt x="2183" y="4608912"/>
                  <a:pt x="4364" y="2313010"/>
                  <a:pt x="6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Vorteile 					</a:t>
            </a:r>
            <a:r>
              <a:rPr lang="de-DE" b="1" dirty="0" smtClean="0">
                <a:solidFill>
                  <a:schemeClr val="bg1"/>
                </a:solidFill>
              </a:rPr>
              <a:t>Nachteile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7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53960" y="2247172"/>
            <a:ext cx="3981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Aufbau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stabilen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Löschwasserversorgung</a:t>
            </a:r>
            <a:r>
              <a:rPr lang="en-US" sz="2000" kern="0" dirty="0" smtClean="0"/>
              <a:t> (z. B.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Pendelbetrieb</a:t>
            </a:r>
            <a:r>
              <a:rPr lang="en-US" sz="2000" kern="0" dirty="0" smtClean="0"/>
              <a:t>)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Kräftebündelung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Geringere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Eigengefährdung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Einsatzkräfte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Taktische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Unterstützung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Löschmaßnahmen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Wundstreifen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Gegenfeuer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82635" y="2247172"/>
            <a:ext cx="3876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Hoher</a:t>
            </a:r>
            <a:r>
              <a:rPr lang="en-US" sz="2000" kern="0" dirty="0" smtClean="0">
                <a:solidFill>
                  <a:schemeClr val="bg1"/>
                </a:solidFill>
              </a:rPr>
              <a:t> Material- und </a:t>
            </a:r>
            <a:r>
              <a:rPr lang="en-US" sz="2000" kern="0" dirty="0" err="1" smtClean="0">
                <a:solidFill>
                  <a:schemeClr val="bg1"/>
                </a:solidFill>
              </a:rPr>
              <a:t>Löschwassereinsatz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Weniger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Flexibilität</a:t>
            </a:r>
            <a:r>
              <a:rPr lang="en-US" sz="2000" kern="0" dirty="0" smtClean="0">
                <a:solidFill>
                  <a:schemeClr val="bg1"/>
                </a:solidFill>
              </a:rPr>
              <a:t> auf </a:t>
            </a:r>
            <a:r>
              <a:rPr lang="en-US" sz="2000" kern="0" dirty="0" err="1" smtClean="0">
                <a:solidFill>
                  <a:schemeClr val="bg1"/>
                </a:solidFill>
              </a:rPr>
              <a:t>Lageänderung</a:t>
            </a:r>
            <a:endParaRPr lang="en-US" sz="20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0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Defensive Einsatztaktik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8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7832" y="3924062"/>
            <a:ext cx="73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Indirekte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Brandes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Entzug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Brandgut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Verbrennungsbereich</a:t>
            </a: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97832" y="4760840"/>
            <a:ext cx="8999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defensiven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Einsatztaktik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kommt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Anwendung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Schneisen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Wundstreifen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Schutzstreifen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Benässen</a:t>
            </a:r>
            <a:r>
              <a:rPr lang="en-US" sz="2000" kern="0" dirty="0" smtClean="0"/>
              <a:t> der Vegetation</a:t>
            </a:r>
            <a:endParaRPr lang="en-US" sz="2000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32" y="1838943"/>
            <a:ext cx="2604442" cy="19533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838942"/>
            <a:ext cx="2934342" cy="19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4169" y="925200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Sonstige flexible Löschtechniken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9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33296" y="1539568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Löschrucksack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33296" y="3091355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Einsatz von Löschnägeln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433296" y="4595594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Feuerpatsche</a:t>
            </a:r>
            <a:endParaRPr lang="de-DE" sz="2400" dirty="0"/>
          </a:p>
        </p:txBody>
      </p:sp>
      <p:sp>
        <p:nvSpPr>
          <p:cNvPr id="15" name="Rechteck 14"/>
          <p:cNvSpPr/>
          <p:nvPr/>
        </p:nvSpPr>
        <p:spPr>
          <a:xfrm>
            <a:off x="770021" y="2012282"/>
            <a:ext cx="4948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Der Brand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Hilfe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flexiblen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Trupps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gelöscht</a:t>
            </a:r>
            <a:r>
              <a:rPr lang="en-US" sz="2000" kern="0" dirty="0" smtClean="0"/>
              <a:t>, die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wasserbefüllten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Löschrucksäcken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ausgerüstet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sind</a:t>
            </a:r>
            <a:r>
              <a:rPr lang="en-US" sz="2000" kern="0" dirty="0" smtClean="0"/>
              <a:t>..</a:t>
            </a:r>
            <a:endParaRPr lang="en-US" sz="2000" kern="0" dirty="0"/>
          </a:p>
        </p:txBody>
      </p:sp>
      <p:sp>
        <p:nvSpPr>
          <p:cNvPr id="16" name="Rechteck 15"/>
          <p:cNvSpPr/>
          <p:nvPr/>
        </p:nvSpPr>
        <p:spPr>
          <a:xfrm>
            <a:off x="770021" y="3544851"/>
            <a:ext cx="4948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Der Boden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abschnittsweise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geflutet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in der Regel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Moorbränden</a:t>
            </a:r>
            <a:endParaRPr lang="en-US" sz="2000" kern="0" dirty="0"/>
          </a:p>
        </p:txBody>
      </p:sp>
      <p:sp>
        <p:nvSpPr>
          <p:cNvPr id="17" name="Rechteck 16"/>
          <p:cNvSpPr/>
          <p:nvPr/>
        </p:nvSpPr>
        <p:spPr>
          <a:xfrm>
            <a:off x="770021" y="5092339"/>
            <a:ext cx="5061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Für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Feuerpatsche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sollte</a:t>
            </a:r>
            <a:r>
              <a:rPr lang="en-US" sz="2000" kern="0" dirty="0" smtClean="0"/>
              <a:t> die </a:t>
            </a:r>
            <a:r>
              <a:rPr lang="en-US" sz="2000" kern="0" dirty="0" err="1" smtClean="0"/>
              <a:t>Flammenhöhe</a:t>
            </a:r>
            <a:r>
              <a:rPr lang="en-US" sz="2000" kern="0" dirty="0" smtClean="0"/>
              <a:t> 1,5 m </a:t>
            </a:r>
            <a:r>
              <a:rPr lang="en-US" sz="2000" kern="0" dirty="0" err="1" smtClean="0"/>
              <a:t>nicht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überschreiten</a:t>
            </a:r>
            <a:r>
              <a:rPr lang="en-US" sz="2000" kern="0" dirty="0" smtClean="0"/>
              <a:t>.</a:t>
            </a:r>
            <a:r>
              <a:rPr lang="en-US" sz="2000" kern="0" dirty="0"/>
              <a:t> </a:t>
            </a:r>
            <a:r>
              <a:rPr lang="en-US" sz="2000" kern="0" dirty="0" err="1" smtClean="0"/>
              <a:t>Kombination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dynamischen</a:t>
            </a:r>
            <a:r>
              <a:rPr lang="en-US" sz="2000" kern="0" dirty="0" smtClean="0"/>
              <a:t> </a:t>
            </a:r>
            <a:r>
              <a:rPr lang="en-US" sz="2000" kern="0" dirty="0" err="1"/>
              <a:t>T</a:t>
            </a:r>
            <a:r>
              <a:rPr lang="en-US" sz="2000" kern="0" dirty="0" err="1" smtClean="0"/>
              <a:t>echniken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1" y="5012939"/>
            <a:ext cx="2408444" cy="16056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1" y="3326858"/>
            <a:ext cx="2408444" cy="160562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r="18401"/>
          <a:stretch/>
        </p:blipFill>
        <p:spPr>
          <a:xfrm rot="16200000">
            <a:off x="6415192" y="1176654"/>
            <a:ext cx="1724508" cy="24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52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08AC2F-87DC-496B-944C-2C62427C31EE}"/>
  <p:tag name="ISPRING_RESOURCE_FOLDER" val="\\sfswfile.sfsw.local\lehrmittel\Winterschulung\2019-20\Präsentation_Übungen\Fertige Präsentationen\Einsatztaktik_03.12.2019\"/>
  <p:tag name="ISPRING_PRESENTATION_PATH" val="\\sfswfile.sfsw.local\lehrmittel\Winterschulung\2019-20\Präsentation_Übungen\Fertige Präsentationen\Einsatztaktik_03.12.2019.pptx"/>
  <p:tag name="ISPRING_PROJECT_FOLDER_UPDATED" val="1"/>
  <p:tag name="ISPRING_SCREEN_RECS_UPDATED" val="\\sfswfile.sfsw.local\lehrmittel\Winterschulung\2019-20\Präsentation_Übungen\Fertige Präsentationen\Einsatztaktik_03.12.2019"/>
</p:tagLst>
</file>

<file path=ppt/theme/theme1.xml><?xml version="1.0" encoding="utf-8"?>
<a:theme xmlns:a="http://schemas.openxmlformats.org/drawingml/2006/main" name="PPT_Praesentation_sfs">
  <a:themeElements>
    <a:clrScheme name="CI-Bayern II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FFDD00"/>
      </a:accent1>
      <a:accent2>
        <a:srgbClr val="009EE0"/>
      </a:accent2>
      <a:accent3>
        <a:srgbClr val="E2001A"/>
      </a:accent3>
      <a:accent4>
        <a:srgbClr val="ABABAB"/>
      </a:accent4>
      <a:accent5>
        <a:srgbClr val="FFC000"/>
      </a:accent5>
      <a:accent6>
        <a:srgbClr val="008DC9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PPT_Praesentation_sfs</Template>
  <TotalTime>0</TotalTime>
  <Words>383</Words>
  <Application>Microsoft Office PowerPoint</Application>
  <PresentationFormat>A4-Papier (210 x 297 mm)</PresentationFormat>
  <Paragraphs>78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Open Sans</vt:lpstr>
      <vt:lpstr>Webdings</vt:lpstr>
      <vt:lpstr>Wingdings</vt:lpstr>
      <vt:lpstr>PPT_Praesentation_sfs</vt:lpstr>
      <vt:lpstr>Winterschulung 2019 / 2020 „Vegetationsbrände“</vt:lpstr>
      <vt:lpstr>Einsatztaktik bei Vegetationsbränden</vt:lpstr>
      <vt:lpstr>Offensive Einsatztaktik</vt:lpstr>
      <vt:lpstr>Offensive Einsatztaktik Dynamische Löschtechnik</vt:lpstr>
      <vt:lpstr>Vorteile      Nachteile</vt:lpstr>
      <vt:lpstr>PowerPoint-Präsentation</vt:lpstr>
      <vt:lpstr>Vorteile      Nachteile</vt:lpstr>
      <vt:lpstr>Defensive Einsatztaktik</vt:lpstr>
      <vt:lpstr>Sonstige flexible Löschtechniken</vt:lpstr>
      <vt:lpstr>PowerPoint-Präsentation</vt:lpstr>
    </vt:vector>
  </TitlesOfParts>
  <Company>Staatliche Feuerwehrschule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Winterschulung 2019 / 2020 „Vegetationsbrände“</dc:title>
  <dc:creator>Milioti Mario</dc:creator>
  <cp:lastModifiedBy>Milioti Mario</cp:lastModifiedBy>
  <cp:revision>61</cp:revision>
  <cp:lastPrinted>2019-12-03T07:39:33Z</cp:lastPrinted>
  <dcterms:created xsi:type="dcterms:W3CDTF">2019-11-06T11:56:35Z</dcterms:created>
  <dcterms:modified xsi:type="dcterms:W3CDTF">2020-02-04T07:25:11Z</dcterms:modified>
</cp:coreProperties>
</file>